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267" r:id="rId3"/>
    <p:sldId id="296" r:id="rId4"/>
    <p:sldId id="328" r:id="rId5"/>
    <p:sldId id="297" r:id="rId6"/>
    <p:sldId id="298" r:id="rId7"/>
    <p:sldId id="329" r:id="rId8"/>
    <p:sldId id="268" r:id="rId9"/>
    <p:sldId id="300" r:id="rId10"/>
    <p:sldId id="262" r:id="rId11"/>
    <p:sldId id="270" r:id="rId12"/>
    <p:sldId id="271" r:id="rId13"/>
    <p:sldId id="303" r:id="rId14"/>
    <p:sldId id="306" r:id="rId15"/>
    <p:sldId id="308" r:id="rId16"/>
    <p:sldId id="305" r:id="rId17"/>
    <p:sldId id="309" r:id="rId18"/>
    <p:sldId id="310" r:id="rId19"/>
    <p:sldId id="311" r:id="rId20"/>
    <p:sldId id="304" r:id="rId21"/>
    <p:sldId id="313" r:id="rId22"/>
    <p:sldId id="312" r:id="rId23"/>
    <p:sldId id="302" r:id="rId24"/>
    <p:sldId id="314" r:id="rId25"/>
    <p:sldId id="316" r:id="rId26"/>
    <p:sldId id="315" r:id="rId27"/>
    <p:sldId id="317" r:id="rId28"/>
    <p:sldId id="318" r:id="rId29"/>
    <p:sldId id="319" r:id="rId30"/>
    <p:sldId id="323" r:id="rId31"/>
    <p:sldId id="324" r:id="rId32"/>
    <p:sldId id="325" r:id="rId33"/>
    <p:sldId id="326" r:id="rId34"/>
    <p:sldId id="330" r:id="rId35"/>
    <p:sldId id="327" r:id="rId36"/>
    <p:sldId id="293" r:id="rId37"/>
    <p:sldId id="295" r:id="rId38"/>
  </p:sldIdLst>
  <p:sldSz cx="9144000" cy="6858000" type="screen4x3"/>
  <p:notesSz cx="6735763" cy="98663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8C307529-C02C-4DFE-87C7-2AC440AC7D71}">
          <p14:sldIdLst>
            <p14:sldId id="257"/>
            <p14:sldId id="267"/>
            <p14:sldId id="296"/>
            <p14:sldId id="328"/>
            <p14:sldId id="297"/>
            <p14:sldId id="298"/>
            <p14:sldId id="329"/>
            <p14:sldId id="268"/>
            <p14:sldId id="300"/>
            <p14:sldId id="262"/>
            <p14:sldId id="270"/>
            <p14:sldId id="271"/>
            <p14:sldId id="303"/>
            <p14:sldId id="306"/>
            <p14:sldId id="308"/>
            <p14:sldId id="305"/>
            <p14:sldId id="309"/>
            <p14:sldId id="310"/>
            <p14:sldId id="311"/>
            <p14:sldId id="304"/>
            <p14:sldId id="313"/>
            <p14:sldId id="312"/>
            <p14:sldId id="302"/>
            <p14:sldId id="314"/>
            <p14:sldId id="316"/>
            <p14:sldId id="315"/>
            <p14:sldId id="317"/>
            <p14:sldId id="318"/>
            <p14:sldId id="319"/>
            <p14:sldId id="323"/>
            <p14:sldId id="324"/>
            <p14:sldId id="325"/>
            <p14:sldId id="326"/>
            <p14:sldId id="330"/>
            <p14:sldId id="327"/>
            <p14:sldId id="29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CB299"/>
    <a:srgbClr val="969696"/>
    <a:srgbClr val="3C3C3C"/>
    <a:srgbClr val="B2B2B2"/>
    <a:srgbClr val="DFAF31"/>
    <a:srgbClr val="5F5F5F"/>
    <a:srgbClr val="007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74"/>
    <p:restoredTop sz="93150"/>
  </p:normalViewPr>
  <p:slideViewPr>
    <p:cSldViewPr snapToObjects="1">
      <p:cViewPr varScale="1">
        <p:scale>
          <a:sx n="107" d="100"/>
          <a:sy n="107" d="100"/>
        </p:scale>
        <p:origin x="22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Book Antiqua" panose="02040602050305030304" pitchFamily="18" charset="0"/>
              </a:defRPr>
            </a:pPr>
            <a:r>
              <a:rPr lang="cs-CZ" sz="1200" b="0">
                <a:latin typeface="Book Antiqua" panose="02040602050305030304" pitchFamily="18" charset="0"/>
              </a:rPr>
              <a:t>Přítoky z výmolu na českopolské hranici</a:t>
            </a:r>
            <a:endParaRPr lang="en-US" sz="1200" b="0">
              <a:latin typeface="Book Antiqua" panose="02040602050305030304" pitchFamily="18" charset="0"/>
            </a:endParaRPr>
          </a:p>
        </c:rich>
      </c:tx>
      <c:layout>
        <c:manualLayout>
          <c:xMode val="edge"/>
          <c:yMode val="edge"/>
          <c:x val="0.21004155730533683"/>
          <c:y val="3.703703703703703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4488407699037621E-2"/>
          <c:y val="0.17218759113444151"/>
          <c:w val="0.86523512685914261"/>
          <c:h val="0.6400539515893846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List1!$C$1</c:f>
              <c:strCache>
                <c:ptCount val="1"/>
                <c:pt idx="0">
                  <c:v>Q (l/s)</c:v>
                </c:pt>
              </c:strCache>
            </c:strRef>
          </c:tx>
          <c:invertIfNegative val="0"/>
          <c:cat>
            <c:numRef>
              <c:f>List1!$A$2:$A$48</c:f>
              <c:numCache>
                <c:formatCode>General</c:formatCode>
                <c:ptCount val="47"/>
                <c:pt idx="0">
                  <c:v>1974</c:v>
                </c:pt>
                <c:pt idx="1">
                  <c:v>1975</c:v>
                </c:pt>
                <c:pt idx="2">
                  <c:v>1976</c:v>
                </c:pt>
                <c:pt idx="3">
                  <c:v>1977</c:v>
                </c:pt>
                <c:pt idx="4">
                  <c:v>1978</c:v>
                </c:pt>
                <c:pt idx="5">
                  <c:v>1979</c:v>
                </c:pt>
                <c:pt idx="6">
                  <c:v>1980</c:v>
                </c:pt>
                <c:pt idx="7">
                  <c:v>1981</c:v>
                </c:pt>
                <c:pt idx="8">
                  <c:v>1982</c:v>
                </c:pt>
                <c:pt idx="9">
                  <c:v>1983</c:v>
                </c:pt>
                <c:pt idx="10">
                  <c:v>1984</c:v>
                </c:pt>
                <c:pt idx="11">
                  <c:v>1985</c:v>
                </c:pt>
                <c:pt idx="12">
                  <c:v>1986</c:v>
                </c:pt>
                <c:pt idx="13">
                  <c:v>1987</c:v>
                </c:pt>
                <c:pt idx="14">
                  <c:v>1988</c:v>
                </c:pt>
                <c:pt idx="15">
                  <c:v>1989</c:v>
                </c:pt>
                <c:pt idx="16">
                  <c:v>1990</c:v>
                </c:pt>
                <c:pt idx="17">
                  <c:v>1991</c:v>
                </c:pt>
                <c:pt idx="18">
                  <c:v>1992</c:v>
                </c:pt>
                <c:pt idx="19">
                  <c:v>1993</c:v>
                </c:pt>
                <c:pt idx="20">
                  <c:v>1994</c:v>
                </c:pt>
                <c:pt idx="21">
                  <c:v>1995</c:v>
                </c:pt>
                <c:pt idx="22">
                  <c:v>1996</c:v>
                </c:pt>
                <c:pt idx="23">
                  <c:v>1997</c:v>
                </c:pt>
                <c:pt idx="24">
                  <c:v>1998</c:v>
                </c:pt>
                <c:pt idx="25">
                  <c:v>1999</c:v>
                </c:pt>
                <c:pt idx="26">
                  <c:v>2000</c:v>
                </c:pt>
                <c:pt idx="27">
                  <c:v>2001</c:v>
                </c:pt>
                <c:pt idx="28">
                  <c:v>2002</c:v>
                </c:pt>
                <c:pt idx="29">
                  <c:v>2003</c:v>
                </c:pt>
                <c:pt idx="30">
                  <c:v>2004</c:v>
                </c:pt>
                <c:pt idx="31">
                  <c:v>2005</c:v>
                </c:pt>
                <c:pt idx="32">
                  <c:v>2006</c:v>
                </c:pt>
                <c:pt idx="33">
                  <c:v>2007</c:v>
                </c:pt>
                <c:pt idx="34">
                  <c:v>2008</c:v>
                </c:pt>
                <c:pt idx="35">
                  <c:v>2009</c:v>
                </c:pt>
                <c:pt idx="36">
                  <c:v>2010</c:v>
                </c:pt>
                <c:pt idx="37">
                  <c:v>2011</c:v>
                </c:pt>
                <c:pt idx="38">
                  <c:v>2012</c:v>
                </c:pt>
                <c:pt idx="39">
                  <c:v>2013</c:v>
                </c:pt>
                <c:pt idx="40">
                  <c:v>2014</c:v>
                </c:pt>
                <c:pt idx="41">
                  <c:v>2015</c:v>
                </c:pt>
                <c:pt idx="42">
                  <c:v>2016</c:v>
                </c:pt>
                <c:pt idx="43">
                  <c:v>2017</c:v>
                </c:pt>
                <c:pt idx="44">
                  <c:v>2018</c:v>
                </c:pt>
                <c:pt idx="45">
                  <c:v>2019</c:v>
                </c:pt>
                <c:pt idx="46">
                  <c:v>2020</c:v>
                </c:pt>
              </c:numCache>
            </c:numRef>
          </c:cat>
          <c:val>
            <c:numRef>
              <c:f>List1!$C$2:$C$48</c:f>
              <c:numCache>
                <c:formatCode>General</c:formatCode>
                <c:ptCount val="47"/>
                <c:pt idx="0">
                  <c:v>8.2508878741755449</c:v>
                </c:pt>
                <c:pt idx="1">
                  <c:v>18.588280060882802</c:v>
                </c:pt>
                <c:pt idx="2">
                  <c:v>8.8311770674784373</c:v>
                </c:pt>
                <c:pt idx="3">
                  <c:v>19.701293759512936</c:v>
                </c:pt>
                <c:pt idx="4">
                  <c:v>26.950152207001523</c:v>
                </c:pt>
                <c:pt idx="5">
                  <c:v>31.649543378995435</c:v>
                </c:pt>
                <c:pt idx="6">
                  <c:v>23.500126839167937</c:v>
                </c:pt>
                <c:pt idx="7">
                  <c:v>28.700532724505326</c:v>
                </c:pt>
                <c:pt idx="8">
                  <c:v>23.500126839167937</c:v>
                </c:pt>
                <c:pt idx="9">
                  <c:v>18.448756976154236</c:v>
                </c:pt>
                <c:pt idx="10">
                  <c:v>12.801243023845764</c:v>
                </c:pt>
                <c:pt idx="11">
                  <c:v>14.450152207001523</c:v>
                </c:pt>
                <c:pt idx="12">
                  <c:v>18.949771689497716</c:v>
                </c:pt>
                <c:pt idx="13">
                  <c:v>17.950913242009133</c:v>
                </c:pt>
                <c:pt idx="14">
                  <c:v>13.800101471334347</c:v>
                </c:pt>
                <c:pt idx="15">
                  <c:v>10.698883815322171</c:v>
                </c:pt>
                <c:pt idx="16">
                  <c:v>7.6991374936580419</c:v>
                </c:pt>
                <c:pt idx="25">
                  <c:v>3.1666666666666665</c:v>
                </c:pt>
                <c:pt idx="34">
                  <c:v>8.8333333333333339</c:v>
                </c:pt>
                <c:pt idx="35">
                  <c:v>11.666666666666666</c:v>
                </c:pt>
                <c:pt idx="36">
                  <c:v>17.416666666666668</c:v>
                </c:pt>
                <c:pt idx="37">
                  <c:v>16.833333333333332</c:v>
                </c:pt>
                <c:pt idx="39">
                  <c:v>26.5</c:v>
                </c:pt>
                <c:pt idx="40">
                  <c:v>30.4</c:v>
                </c:pt>
                <c:pt idx="41">
                  <c:v>22.4</c:v>
                </c:pt>
                <c:pt idx="42">
                  <c:v>7.3</c:v>
                </c:pt>
                <c:pt idx="43">
                  <c:v>10.199999999999999</c:v>
                </c:pt>
                <c:pt idx="44">
                  <c:v>8.6999999999999993</c:v>
                </c:pt>
                <c:pt idx="45">
                  <c:v>6.9</c:v>
                </c:pt>
                <c:pt idx="46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6-4378-B434-79B42CAB4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900736"/>
        <c:axId val="44902272"/>
      </c:barChart>
      <c:catAx>
        <c:axId val="44900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4902272"/>
        <c:crosses val="autoZero"/>
        <c:auto val="1"/>
        <c:lblAlgn val="ctr"/>
        <c:lblOffset val="100"/>
        <c:noMultiLvlLbl val="0"/>
      </c:catAx>
      <c:valAx>
        <c:axId val="44902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900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472353455818022"/>
          <c:y val="0.27316455234762321"/>
          <c:w val="0.11694313210848643"/>
          <c:h val="8.3717191601049873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5"/>
          </a:xfrm>
          <a:prstGeom prst="rect">
            <a:avLst/>
          </a:prstGeom>
        </p:spPr>
        <p:txBody>
          <a:bodyPr vert="horz" lIns="90343" tIns="45171" rIns="90343" bIns="45171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5"/>
          </a:xfrm>
          <a:prstGeom prst="rect">
            <a:avLst/>
          </a:prstGeom>
        </p:spPr>
        <p:txBody>
          <a:bodyPr vert="horz" lIns="90343" tIns="45171" rIns="90343" bIns="45171" rtlCol="0"/>
          <a:lstStyle>
            <a:lvl1pPr algn="r">
              <a:defRPr sz="1200"/>
            </a:lvl1pPr>
          </a:lstStyle>
          <a:p>
            <a:fld id="{DEB076E2-9FCE-4AB9-B13A-EC9BA8FF84BC}" type="datetimeFigureOut">
              <a:rPr lang="cs-CZ" smtClean="0"/>
              <a:t>07.09.2022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3315"/>
          </a:xfrm>
          <a:prstGeom prst="rect">
            <a:avLst/>
          </a:prstGeom>
        </p:spPr>
        <p:txBody>
          <a:bodyPr vert="horz" lIns="90343" tIns="45171" rIns="90343" bIns="45171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3315"/>
          </a:xfrm>
          <a:prstGeom prst="rect">
            <a:avLst/>
          </a:prstGeom>
        </p:spPr>
        <p:txBody>
          <a:bodyPr vert="horz" lIns="90343" tIns="45171" rIns="90343" bIns="45171" rtlCol="0" anchor="b"/>
          <a:lstStyle>
            <a:lvl1pPr algn="r">
              <a:defRPr sz="1200"/>
            </a:lvl1pPr>
          </a:lstStyle>
          <a:p>
            <a:fld id="{15644AAA-CBA6-4A10-9D66-CABF99E55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738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3" tIns="45171" rIns="90343" bIns="4517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3" y="0"/>
            <a:ext cx="2918831" cy="49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3" tIns="45171" rIns="90343" bIns="4517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3" tIns="45171" rIns="90343" bIns="451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286"/>
            <a:ext cx="2918831" cy="49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3" tIns="45171" rIns="90343" bIns="4517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3" y="9371286"/>
            <a:ext cx="2918831" cy="49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43" tIns="45171" rIns="90343" bIns="4517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884720-42AC-49CA-926A-65C896F238D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04876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84720-42AC-49CA-926A-65C896F238D4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473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84720-42AC-49CA-926A-65C896F238D4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120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s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4438" y="1641475"/>
            <a:ext cx="5895975" cy="2349500"/>
          </a:xfrm>
        </p:spPr>
        <p:txBody>
          <a:bodyPr/>
          <a:lstStyle>
            <a:lvl1pPr>
              <a:defRPr sz="1800">
                <a:solidFill>
                  <a:srgbClr val="DFAF3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0"/>
            <a:ext cx="1328738" cy="1495425"/>
          </a:xfrm>
        </p:spPr>
        <p:txBody>
          <a:bodyPr/>
          <a:lstStyle>
            <a:lvl1pPr marL="0" indent="0" algn="r">
              <a:buFont typeface="Arial" charset="0"/>
              <a:buNone/>
              <a:defRPr sz="16500" baseline="22000">
                <a:solidFill>
                  <a:srgbClr val="969696"/>
                </a:solidFill>
                <a:latin typeface="Arial Narrow" pitchFamily="34" charset="0"/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6563" y="457200"/>
            <a:ext cx="2178050" cy="566896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50825" y="457200"/>
            <a:ext cx="6383338" cy="566896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42799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4281488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orn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2136775" cy="1368425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6138" y="457200"/>
            <a:ext cx="811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96975"/>
            <a:ext cx="8713788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69013" y="63087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969696"/>
                </a:solidFill>
                <a:latin typeface="Arial Narrow" pitchFamily="34" charset="0"/>
              </a:defRPr>
            </a:lvl1pPr>
          </a:lstStyle>
          <a:p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200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200">
          <a:solidFill>
            <a:srgbClr val="5F5F5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13" y="-27384"/>
            <a:ext cx="9144000" cy="6858000"/>
          </a:xfrm>
          <a:prstGeom prst="rect">
            <a:avLst/>
          </a:prstGeom>
          <a:noFill/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270244" y="4005064"/>
            <a:ext cx="493204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cs-CZ" sz="2000" b="1" dirty="0">
                <a:latin typeface="Bookman Old Style" panose="02050604050505020204" pitchFamily="18" charset="0"/>
              </a:rPr>
              <a:t>Matematické modelování zatápění hlubinných dolů – koncepční přístupy, příkladová studie KDP</a:t>
            </a:r>
          </a:p>
          <a:p>
            <a:endParaRPr lang="cs-CZ" sz="2000" b="1" dirty="0">
              <a:latin typeface="Bookman Old Style" panose="02050604050505020204" pitchFamily="18" charset="0"/>
            </a:endParaRPr>
          </a:p>
          <a:p>
            <a:r>
              <a:rPr lang="cs-CZ" sz="2000" b="1" dirty="0">
                <a:solidFill>
                  <a:srgbClr val="008000"/>
                </a:solidFill>
                <a:latin typeface="Bookman Old Style" panose="02050604050505020204" pitchFamily="18" charset="0"/>
              </a:rPr>
              <a:t>Naďa Rapantová (VŠB-TUO)</a:t>
            </a:r>
          </a:p>
          <a:p>
            <a:r>
              <a:rPr lang="cs-CZ" sz="2000" b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Pavel Malucha (DIAMO </a:t>
            </a:r>
            <a:r>
              <a:rPr lang="cs-CZ" sz="2000" b="1" dirty="0" err="1" smtClean="0">
                <a:solidFill>
                  <a:srgbClr val="008000"/>
                </a:solidFill>
                <a:latin typeface="Bookman Old Style" panose="02050604050505020204" pitchFamily="18" charset="0"/>
              </a:rPr>
              <a:t>s.p</a:t>
            </a:r>
            <a:r>
              <a:rPr lang="cs-CZ" sz="2000" b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.)</a:t>
            </a:r>
          </a:p>
          <a:p>
            <a:r>
              <a:rPr lang="cs-CZ" sz="2000" b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David </a:t>
            </a:r>
            <a:r>
              <a:rPr lang="cs-CZ" sz="2000" b="1" dirty="0">
                <a:solidFill>
                  <a:srgbClr val="008000"/>
                </a:solidFill>
                <a:latin typeface="Bookman Old Style" panose="02050604050505020204" pitchFamily="18" charset="0"/>
              </a:rPr>
              <a:t>Grycz (</a:t>
            </a:r>
            <a:r>
              <a:rPr lang="cs-CZ" sz="2000" b="1" dirty="0" err="1">
                <a:solidFill>
                  <a:srgbClr val="008000"/>
                </a:solidFill>
                <a:latin typeface="Bookman Old Style" panose="02050604050505020204" pitchFamily="18" charset="0"/>
              </a:rPr>
              <a:t>GreenGas</a:t>
            </a:r>
            <a:r>
              <a:rPr lang="cs-CZ" sz="2000" b="1" dirty="0">
                <a:solidFill>
                  <a:srgbClr val="008000"/>
                </a:solidFill>
                <a:latin typeface="Bookman Old Style" panose="02050604050505020204" pitchFamily="18" charset="0"/>
              </a:rPr>
              <a:t> DPB a.s.)</a:t>
            </a:r>
          </a:p>
          <a:p>
            <a:endParaRPr lang="cs-CZ" sz="2000" b="1" dirty="0">
              <a:latin typeface="Bookman Old Style" panose="02050604050505020204" pitchFamily="18" charset="0"/>
            </a:endParaRPr>
          </a:p>
          <a:p>
            <a:r>
              <a:rPr lang="cs-CZ" sz="2000" b="1" dirty="0">
                <a:latin typeface="Bookman Old Style" panose="02050604050505020204" pitchFamily="18" charset="0"/>
              </a:rPr>
              <a:t>Projekt TAČR TITSCBU908</a:t>
            </a:r>
          </a:p>
        </p:txBody>
      </p:sp>
      <p:pic>
        <p:nvPicPr>
          <p:cNvPr id="3" name="Obrázek 2" descr="Obsah obrázku text, klipart&#10;&#10;Popis byl vytvořen automaticky">
            <a:extLst>
              <a:ext uri="{FF2B5EF4-FFF2-40B4-BE49-F238E27FC236}">
                <a16:creationId xmlns:a16="http://schemas.microsoft.com/office/drawing/2014/main" id="{A72C845F-E8CA-4010-BBE7-045E0355D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4727"/>
            <a:ext cx="2391574" cy="5574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60A1C3-8930-46BE-8DBA-F1481DA6F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07208"/>
            <a:ext cx="4104456" cy="100565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EB0554B-8C83-2445-4F8B-43CC86748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196752"/>
            <a:ext cx="1152128" cy="1143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45533" y="3474710"/>
            <a:ext cx="37770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8000"/>
                </a:solidFill>
                <a:latin typeface="Book Antiqua" panose="02040602050305030304" pitchFamily="18" charset="0"/>
              </a:rPr>
              <a:t>Regionální členění české části Hornoslezské pánve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A7CEA7-DA99-4D7E-8C83-014B54F461B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30120" r="26695" b="14652"/>
          <a:stretch/>
        </p:blipFill>
        <p:spPr bwMode="auto">
          <a:xfrm>
            <a:off x="615547" y="1052736"/>
            <a:ext cx="3385617" cy="1803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utre 5">
            <a:extLst>
              <a:ext uri="{FF2B5EF4-FFF2-40B4-BE49-F238E27FC236}">
                <a16:creationId xmlns:a16="http://schemas.microsoft.com/office/drawing/2014/main" id="{FE721D51-4E76-469F-9C60-A9159C5DA6A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16016" y="1205300"/>
            <a:ext cx="3643109" cy="3718798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AD1DF669-FDBC-4166-9814-E9F82D042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666" y="353918"/>
            <a:ext cx="534367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Vymezení zájmové oblasti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6EA856E-4CCA-4C52-B448-91A0F5B5433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7" y="4924098"/>
            <a:ext cx="5508020" cy="153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55650" y="333375"/>
            <a:ext cx="7848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Koncepční model zatápění KDP</a:t>
            </a:r>
          </a:p>
        </p:txBody>
      </p:sp>
      <p:sp>
        <p:nvSpPr>
          <p:cNvPr id="3" name="Obdélník 2"/>
          <p:cNvSpPr/>
          <p:nvPr/>
        </p:nvSpPr>
        <p:spPr>
          <a:xfrm>
            <a:off x="346907" y="1268760"/>
            <a:ext cx="826315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Numerický model ve FEFLOW (DHI </a:t>
            </a:r>
            <a:r>
              <a:rPr lang="mr-IN" sz="2400" dirty="0">
                <a:latin typeface="Book Antiqua" charset="0"/>
                <a:ea typeface="Book Antiqua" charset="0"/>
                <a:cs typeface="Book Antiqua" charset="0"/>
              </a:rPr>
              <a:t>–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 WASY </a:t>
            </a:r>
            <a:r>
              <a:rPr lang="cs-CZ" sz="2400" dirty="0" err="1">
                <a:latin typeface="Book Antiqua" charset="0"/>
                <a:ea typeface="Book Antiqua" charset="0"/>
                <a:cs typeface="Book Antiqua" charset="0"/>
              </a:rPr>
              <a:t>Berlin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).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Duální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pórovitost </a:t>
            </a:r>
            <a:r>
              <a:rPr lang="mr-IN" sz="2400" dirty="0" smtClean="0">
                <a:latin typeface="Book Antiqua" charset="0"/>
                <a:ea typeface="Book Antiqua" charset="0"/>
                <a:cs typeface="Book Antiqua" charset="0"/>
              </a:rPr>
              <a:t>–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tok průlinovým prostředím v 3 D kombinovaný s tokem v 1 D liniových elementech </a:t>
            </a:r>
            <a:r>
              <a:rPr lang="mr-IN" sz="2400" dirty="0">
                <a:latin typeface="Book Antiqua" charset="0"/>
                <a:ea typeface="Book Antiqua" charset="0"/>
                <a:cs typeface="Book Antiqua" charset="0"/>
              </a:rPr>
              <a:t>–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 jámy a překopy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– </a:t>
            </a:r>
            <a:r>
              <a:rPr lang="cs-CZ" sz="2400" dirty="0" err="1" smtClean="0">
                <a:latin typeface="Book Antiqua" charset="0"/>
                <a:ea typeface="Book Antiqua" charset="0"/>
                <a:cs typeface="Book Antiqua" charset="0"/>
              </a:rPr>
              <a:t>Darcy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 (pórové prostředí), </a:t>
            </a:r>
            <a:r>
              <a:rPr lang="cs-CZ" sz="2400" dirty="0" err="1" smtClean="0">
                <a:latin typeface="Book Antiqua" charset="0"/>
                <a:ea typeface="Book Antiqua" charset="0"/>
                <a:cs typeface="Book Antiqua" charset="0"/>
              </a:rPr>
              <a:t>Manning</a:t>
            </a:r>
            <a:r>
              <a:rPr lang="mr-IN" sz="2400" dirty="0" smtClean="0">
                <a:latin typeface="Book Antiqua" charset="0"/>
                <a:ea typeface="Book Antiqua" charset="0"/>
                <a:cs typeface="Book Antiqua" charset="0"/>
              </a:rPr>
              <a:t>–</a:t>
            </a:r>
            <a:r>
              <a:rPr lang="cs-CZ" sz="2400" dirty="0" err="1" smtClean="0">
                <a:latin typeface="Book Antiqua" charset="0"/>
                <a:ea typeface="Book Antiqua" charset="0"/>
                <a:cs typeface="Book Antiqua" charset="0"/>
              </a:rPr>
              <a:t>Strickler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cs-CZ" sz="2400" dirty="0" err="1" smtClean="0">
                <a:latin typeface="Book Antiqua" charset="0"/>
                <a:ea typeface="Book Antiqua" charset="0"/>
                <a:cs typeface="Book Antiqua" charset="0"/>
              </a:rPr>
              <a:t>law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 (prostředí typu „kanál“).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Proudění v prostředí s variabilní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saturací.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Rozdíly v hydraulických parametrech litologických typů zanedbatelné v porovnání s rozdíly mezi neporušenou horninou a </a:t>
            </a:r>
            <a:r>
              <a:rPr lang="cs-CZ" sz="24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dobývkami.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Hranice – dobývací prostory, vymezení výmoly s výplní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miocénu. 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55576" y="417623"/>
            <a:ext cx="7848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Konstrukce numerického modelu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00019" y="1628800"/>
            <a:ext cx="8359714" cy="416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Volba zájmové oblasti, vytvoření modelové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sítě.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Zadání liniových děl, analýza hydraulických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propojení.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Implementace okrajových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podmínek.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Parametrizace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modelu.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Kalibrace ustáleného modelu – počáteční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podmínky.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Predikce nástupu hladiny důlních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vod.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Definice a výpočet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scénářů.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>
              <a:buClr>
                <a:schemeClr val="tx1"/>
              </a:buClr>
              <a:buFont typeface="Wingdings" charset="2"/>
              <a:buChar char="q"/>
            </a:pPr>
            <a:endParaRPr lang="cs-CZ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936636" y="425655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13 km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66103" y="567858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1200 m</a:t>
            </a:r>
          </a:p>
        </p:txBody>
      </p:sp>
    </p:spTree>
    <p:extLst>
      <p:ext uri="{BB962C8B-B14F-4D97-AF65-F5344CB8AC3E}">
        <p14:creationId xmlns:p14="http://schemas.microsoft.com/office/powerpoint/2010/main" val="3831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64269" y="168647"/>
            <a:ext cx="7848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Zájmová doména, tvorba sítě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33971" y="172602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15,5 km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936636" y="425655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13 km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66103" y="567858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1200 m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FCDA945-5C49-4ED7-93FC-F03886199882}"/>
              </a:ext>
            </a:extLst>
          </p:cNvPr>
          <p:cNvSpPr txBox="1"/>
          <p:nvPr/>
        </p:nvSpPr>
        <p:spPr>
          <a:xfrm>
            <a:off x="541029" y="1910694"/>
            <a:ext cx="82086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panose="02040602050305030304" pitchFamily="18" charset="0"/>
              </a:rPr>
              <a:t>Prostorová diskretizace – síť konečných elementů – </a:t>
            </a:r>
            <a:r>
              <a:rPr lang="cs-CZ" sz="2400" dirty="0" err="1">
                <a:latin typeface="Book Antiqua" panose="02040602050305030304" pitchFamily="18" charset="0"/>
              </a:rPr>
              <a:t>Delaunay</a:t>
            </a:r>
            <a:r>
              <a:rPr lang="cs-CZ" sz="2400" dirty="0">
                <a:latin typeface="Book Antiqua" panose="02040602050305030304" pitchFamily="18" charset="0"/>
              </a:rPr>
              <a:t> algoritmus triangulace, strukturovaná síť.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 smtClean="0">
              <a:latin typeface="Book Antiqua" panose="0204060205030503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Book Antiqua" panose="02040602050305030304" pitchFamily="18" charset="0"/>
              </a:rPr>
              <a:t>Síť </a:t>
            </a:r>
            <a:r>
              <a:rPr lang="cs-CZ" sz="2400" dirty="0">
                <a:latin typeface="Book Antiqua" panose="02040602050305030304" pitchFamily="18" charset="0"/>
              </a:rPr>
              <a:t>tvořena na základě </a:t>
            </a:r>
            <a:r>
              <a:rPr lang="cs-CZ" sz="2400" dirty="0" err="1">
                <a:latin typeface="Book Antiqua" panose="02040602050305030304" pitchFamily="18" charset="0"/>
              </a:rPr>
              <a:t>superelementů</a:t>
            </a:r>
            <a:r>
              <a:rPr lang="cs-CZ" sz="2400" dirty="0">
                <a:latin typeface="Book Antiqua" panose="02040602050305030304" pitchFamily="18" charset="0"/>
              </a:rPr>
              <a:t> – jámy, </a:t>
            </a:r>
            <a:r>
              <a:rPr lang="cs-CZ" sz="2400" dirty="0" smtClean="0">
                <a:latin typeface="Book Antiqua" panose="02040602050305030304" pitchFamily="18" charset="0"/>
              </a:rPr>
              <a:t>dlouhá </a:t>
            </a:r>
            <a:r>
              <a:rPr lang="cs-CZ" sz="2400" dirty="0">
                <a:latin typeface="Book Antiqua" panose="02040602050305030304" pitchFamily="18" charset="0"/>
              </a:rPr>
              <a:t>důlní díla – </a:t>
            </a:r>
            <a:r>
              <a:rPr lang="cs-CZ" sz="2400" dirty="0" smtClean="0">
                <a:latin typeface="Book Antiqua" panose="02040602050305030304" pitchFamily="18" charset="0"/>
              </a:rPr>
              <a:t>patrové překopy</a:t>
            </a:r>
            <a:r>
              <a:rPr lang="cs-CZ" sz="2400" dirty="0">
                <a:latin typeface="Book Antiqua" panose="02040602050305030304" pitchFamily="18" charset="0"/>
              </a:rPr>
              <a:t>, </a:t>
            </a:r>
            <a:r>
              <a:rPr lang="cs-CZ" sz="2400" dirty="0" smtClean="0">
                <a:latin typeface="Book Antiqua" panose="02040602050305030304" pitchFamily="18" charset="0"/>
              </a:rPr>
              <a:t>těžní třídy, základny</a:t>
            </a:r>
            <a:r>
              <a:rPr lang="cs-CZ" sz="2400" dirty="0">
                <a:latin typeface="Book Antiqua" panose="02040602050305030304" pitchFamily="18" charset="0"/>
              </a:rPr>
              <a:t>. 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0FF77B18-1AA6-44FE-823B-80748ADFAB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82" y="1052736"/>
            <a:ext cx="8151952" cy="5400000"/>
          </a:xfrm>
          <a:prstGeom prst="rect">
            <a:avLst/>
          </a:prstGeom>
          <a:ln>
            <a:noFill/>
          </a:ln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2518D37-FF5D-4D51-AADE-D4C78C172F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884" y="1052736"/>
            <a:ext cx="8161205" cy="5400000"/>
          </a:xfrm>
          <a:prstGeom prst="rect">
            <a:avLst/>
          </a:prstGeom>
          <a:ln>
            <a:noFill/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F4D587F-CB0F-4B72-B5EC-F2701216BBB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0364" y="1073320"/>
            <a:ext cx="8109315" cy="541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9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55576" y="417623"/>
            <a:ext cx="7848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Zájmová doména, tvorba sítě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718472" y="1390364"/>
            <a:ext cx="22460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b="1" dirty="0">
                <a:latin typeface="Book Antiqua" panose="02040602050305030304" pitchFamily="18" charset="0"/>
              </a:rPr>
              <a:t>Vertikální rozsah </a:t>
            </a:r>
            <a:r>
              <a:rPr lang="cs-CZ" dirty="0" smtClean="0">
                <a:latin typeface="Book Antiqua" panose="02040602050305030304" pitchFamily="18" charset="0"/>
              </a:rPr>
              <a:t>Povrch +</a:t>
            </a:r>
            <a:r>
              <a:rPr lang="cs-CZ" dirty="0">
                <a:latin typeface="Book Antiqua" panose="02040602050305030304" pitchFamily="18" charset="0"/>
              </a:rPr>
              <a:t>207 m n.m. </a:t>
            </a:r>
          </a:p>
          <a:p>
            <a:pPr algn="just">
              <a:spcAft>
                <a:spcPts val="600"/>
              </a:spcAft>
            </a:pPr>
            <a:r>
              <a:rPr lang="cs-CZ" dirty="0">
                <a:latin typeface="Book Antiqua" panose="02040602050305030304" pitchFamily="18" charset="0"/>
              </a:rPr>
              <a:t>Báze </a:t>
            </a:r>
            <a:r>
              <a:rPr lang="cs-CZ" dirty="0" smtClean="0">
                <a:latin typeface="Book Antiqua" panose="02040602050305030304" pitchFamily="18" charset="0"/>
              </a:rPr>
              <a:t> -1 200 </a:t>
            </a:r>
            <a:r>
              <a:rPr lang="cs-CZ" dirty="0">
                <a:latin typeface="Book Antiqua" panose="02040602050305030304" pitchFamily="18" charset="0"/>
              </a:rPr>
              <a:t>m n.m.</a:t>
            </a:r>
          </a:p>
          <a:p>
            <a:pPr algn="just">
              <a:spcAft>
                <a:spcPts val="600"/>
              </a:spcAft>
            </a:pPr>
            <a:r>
              <a:rPr lang="cs-CZ" dirty="0">
                <a:latin typeface="Book Antiqua" panose="02040602050305030304" pitchFamily="18" charset="0"/>
              </a:rPr>
              <a:t>3 D síť 282 vrstev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936636" y="425655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13 km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FF7C2EB-840C-459F-A731-9E85E5C2800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584" y="1431607"/>
            <a:ext cx="5760720" cy="399478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45AEDF5-1DB6-45D4-B263-5CDEB81535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29154" y="4130058"/>
            <a:ext cx="3359150" cy="20955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980D5C66-EE66-43DD-B115-D5AC675EC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9854" y="3307499"/>
            <a:ext cx="939800" cy="57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cs-CZ"/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EC17659-F41F-4EAD-9502-2B41175A50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26004" y="3304558"/>
            <a:ext cx="3155950" cy="8191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69D05C16-FAD4-4C19-B4DB-0E1F886B52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86204" y="3876058"/>
            <a:ext cx="742950" cy="23495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1962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55576" y="417623"/>
            <a:ext cx="7848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Zájmová doména, tvorba sítě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936636" y="425655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13 km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66103" y="567858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1200 m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C386618-76D2-42E2-996C-C607589B4674}"/>
              </a:ext>
            </a:extLst>
          </p:cNvPr>
          <p:cNvPicPr/>
          <p:nvPr/>
        </p:nvPicPr>
        <p:blipFill rotWithShape="1">
          <a:blip r:embed="rId2"/>
          <a:srcRect l="6251" t="10998" r="24671" b="4447"/>
          <a:stretch/>
        </p:blipFill>
        <p:spPr bwMode="auto">
          <a:xfrm>
            <a:off x="569303" y="1196752"/>
            <a:ext cx="4032448" cy="2775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60B43B6-EA7F-49F5-A9F6-136699A634E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70" y="1322403"/>
            <a:ext cx="3600440" cy="249217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89DC4C9-796B-430C-B532-2CA63000CF0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39722"/>
            <a:ext cx="4042410" cy="270065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F61E622-3893-4BC5-A88E-913C1193E3D3}"/>
              </a:ext>
            </a:extLst>
          </p:cNvPr>
          <p:cNvSpPr txBox="1"/>
          <p:nvPr/>
        </p:nvSpPr>
        <p:spPr>
          <a:xfrm>
            <a:off x="4869994" y="4408052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ook Antiqua" panose="02040602050305030304" pitchFamily="18" charset="0"/>
              </a:rPr>
              <a:t>Odstranění elementů miocénu výmolů a úprava hranice vůči </a:t>
            </a:r>
            <a:r>
              <a:rPr lang="cs-CZ" sz="2400" dirty="0" err="1">
                <a:latin typeface="Book Antiqua" panose="02040602050305030304" pitchFamily="18" charset="0"/>
              </a:rPr>
              <a:t>PDP</a:t>
            </a:r>
            <a:r>
              <a:rPr lang="cs-CZ" sz="2400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9CE263E-E3F2-4C60-B159-92B1C8184AF6}"/>
              </a:ext>
            </a:extLst>
          </p:cNvPr>
          <p:cNvSpPr txBox="1"/>
          <p:nvPr/>
        </p:nvSpPr>
        <p:spPr>
          <a:xfrm>
            <a:off x="4867769" y="1038723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Západní hranice modelové domény</a:t>
            </a:r>
          </a:p>
        </p:txBody>
      </p:sp>
    </p:spTree>
    <p:extLst>
      <p:ext uri="{BB962C8B-B14F-4D97-AF65-F5344CB8AC3E}">
        <p14:creationId xmlns:p14="http://schemas.microsoft.com/office/powerpoint/2010/main" val="30658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55576" y="203722"/>
            <a:ext cx="7848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Zájmová doména, tvorba sítě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33971" y="172602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15,5 km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936636" y="425655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13 km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66103" y="567858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1200 m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FDDA84E-42E8-4446-A7E3-AD6A2DED0A5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73005"/>
            <a:ext cx="3528392" cy="2664296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3FB3FDFD-771E-46F9-8955-BE13A1D3E3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45" y="4437112"/>
            <a:ext cx="2836545" cy="2159635"/>
          </a:xfrm>
          <a:prstGeom prst="rect">
            <a:avLst/>
          </a:prstGeom>
        </p:spPr>
      </p:pic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E45A322D-9A81-400F-98AD-ABF70454F16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073" y="4427038"/>
            <a:ext cx="2836545" cy="215963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DE827C6-95F2-4FA1-82EF-B7106C1CF457}"/>
              </a:ext>
            </a:extLst>
          </p:cNvPr>
          <p:cNvSpPr txBox="1"/>
          <p:nvPr/>
        </p:nvSpPr>
        <p:spPr>
          <a:xfrm>
            <a:off x="2427524" y="794711"/>
            <a:ext cx="35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Vybrané elementy pro deaktivaci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4B65CD7-53A9-4E83-BCBC-138AF8AB2378}"/>
              </a:ext>
            </a:extLst>
          </p:cNvPr>
          <p:cNvSpPr txBox="1"/>
          <p:nvPr/>
        </p:nvSpPr>
        <p:spPr>
          <a:xfrm>
            <a:off x="3294687" y="403642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Ořezaná doména</a:t>
            </a:r>
          </a:p>
        </p:txBody>
      </p:sp>
    </p:spTree>
    <p:extLst>
      <p:ext uri="{BB962C8B-B14F-4D97-AF65-F5344CB8AC3E}">
        <p14:creationId xmlns:p14="http://schemas.microsoft.com/office/powerpoint/2010/main" val="31670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55576" y="417623"/>
            <a:ext cx="7848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Zadání liniových </a:t>
            </a:r>
            <a:r>
              <a:rPr lang="cs-CZ" sz="30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elementů: </a:t>
            </a:r>
          </a:p>
          <a:p>
            <a:pPr algn="ctr"/>
            <a:r>
              <a:rPr lang="cs-CZ" sz="30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hydraulická </a:t>
            </a:r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propojení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33971" y="172602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15,5 km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936636" y="425655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13 km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66103" y="567858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1200 m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B45E984-2F13-4539-AF45-5FEBA28E087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68493"/>
            <a:ext cx="3528392" cy="2616913"/>
          </a:xfrm>
          <a:prstGeom prst="rect">
            <a:avLst/>
          </a:prstGeom>
        </p:spPr>
      </p:pic>
      <p:pic>
        <p:nvPicPr>
          <p:cNvPr id="14" name="Obrázek 13" descr="Obsah obrázku mapa&#10;&#10;Popis byl vytvořen automaticky">
            <a:extLst>
              <a:ext uri="{FF2B5EF4-FFF2-40B4-BE49-F238E27FC236}">
                <a16:creationId xmlns:a16="http://schemas.microsoft.com/office/drawing/2014/main" id="{0952DC06-1488-4950-A516-928C7CD20F0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77" y="1534146"/>
            <a:ext cx="3408310" cy="2616913"/>
          </a:xfrm>
          <a:prstGeom prst="rect">
            <a:avLst/>
          </a:prstGeom>
        </p:spPr>
      </p:pic>
      <p:pic>
        <p:nvPicPr>
          <p:cNvPr id="15" name="Obrázek 14" descr="Obsah obrázku seno, suché, drát&#10;&#10;Popis byl vytvořen automaticky">
            <a:extLst>
              <a:ext uri="{FF2B5EF4-FFF2-40B4-BE49-F238E27FC236}">
                <a16:creationId xmlns:a16="http://schemas.microsoft.com/office/drawing/2014/main" id="{1F1CED55-FD7E-4D8D-9E44-77FB0129138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35525"/>
            <a:ext cx="3528392" cy="251437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826A939-AB31-4C79-82C7-45333172049E}"/>
              </a:ext>
            </a:extLst>
          </p:cNvPr>
          <p:cNvPicPr/>
          <p:nvPr/>
        </p:nvPicPr>
        <p:blipFill rotWithShape="1">
          <a:blip r:embed="rId5"/>
          <a:srcRect l="1599" t="29111" r="4632" b="23062"/>
          <a:stretch/>
        </p:blipFill>
        <p:spPr bwMode="auto">
          <a:xfrm>
            <a:off x="4283968" y="5323854"/>
            <a:ext cx="4892903" cy="1438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14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67444" y="116404"/>
            <a:ext cx="7848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Implementace okrajových podmínek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33971" y="172602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15,5 km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936636" y="425655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13 km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66103" y="567858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1200 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E0CD121-ECC3-462A-9E43-7BFF8BE11C28}"/>
              </a:ext>
            </a:extLst>
          </p:cNvPr>
          <p:cNvSpPr txBox="1"/>
          <p:nvPr/>
        </p:nvSpPr>
        <p:spPr>
          <a:xfrm>
            <a:off x="323528" y="670402"/>
            <a:ext cx="86044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>
                <a:latin typeface="Book Antiqua" panose="02040602050305030304" pitchFamily="18" charset="0"/>
              </a:rPr>
              <a:t>Přítoky vody do </a:t>
            </a:r>
            <a:r>
              <a:rPr lang="cs-CZ" sz="2000" b="1" dirty="0" smtClean="0">
                <a:latin typeface="Book Antiqua" panose="02040602050305030304" pitchFamily="18" charset="0"/>
              </a:rPr>
              <a:t>modelu </a:t>
            </a:r>
            <a:endParaRPr lang="cs-CZ" sz="2000" b="1" dirty="0">
              <a:latin typeface="Book Antiqua" panose="0204060205030503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008000"/>
                </a:solidFill>
                <a:latin typeface="Book Antiqua" panose="02040602050305030304" pitchFamily="18" charset="0"/>
              </a:rPr>
              <a:t>Hladinově nezávislé přítoky: </a:t>
            </a:r>
            <a:r>
              <a:rPr lang="cs-CZ" sz="2200" dirty="0">
                <a:latin typeface="Book Antiqua" panose="02040602050305030304" pitchFamily="18" charset="0"/>
              </a:rPr>
              <a:t>okrajová podmínka 2. typu Newtonova (</a:t>
            </a:r>
            <a:r>
              <a:rPr lang="cs-CZ" sz="2200" i="1" dirty="0">
                <a:latin typeface="Book Antiqua" panose="02040602050305030304" pitchFamily="18" charset="0"/>
              </a:rPr>
              <a:t>q = </a:t>
            </a:r>
            <a:r>
              <a:rPr lang="cs-CZ" sz="2200" i="1" dirty="0" err="1" smtClean="0">
                <a:latin typeface="Book Antiqua" panose="02040602050305030304" pitchFamily="18" charset="0"/>
              </a:rPr>
              <a:t>konst</a:t>
            </a:r>
            <a:r>
              <a:rPr lang="cs-CZ" sz="2200" i="1" dirty="0" smtClean="0">
                <a:latin typeface="Book Antiqua" panose="02040602050305030304" pitchFamily="18" charset="0"/>
              </a:rPr>
              <a:t>.) </a:t>
            </a:r>
            <a:r>
              <a:rPr lang="cs-CZ" sz="2200" dirty="0">
                <a:latin typeface="Book Antiqua" panose="02040602050305030304" pitchFamily="18" charset="0"/>
              </a:rPr>
              <a:t>– předepsaný tok, infiltrace kvartérních vod kolmo na hranici – karbonské okno.</a:t>
            </a:r>
            <a:endParaRPr lang="cs-CZ" sz="2200" b="1" dirty="0">
              <a:solidFill>
                <a:srgbClr val="008000"/>
              </a:solidFill>
              <a:latin typeface="Book Antiqua" panose="0204060205030503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2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Hladinově </a:t>
            </a:r>
            <a:r>
              <a:rPr lang="cs-CZ" sz="2200" b="1" dirty="0">
                <a:solidFill>
                  <a:srgbClr val="008000"/>
                </a:solidFill>
                <a:latin typeface="Book Antiqua" panose="02040602050305030304" pitchFamily="18" charset="0"/>
              </a:rPr>
              <a:t>závislé přítoky</a:t>
            </a:r>
            <a:r>
              <a:rPr lang="cs-CZ" sz="2200" dirty="0">
                <a:latin typeface="Book Antiqua" panose="02040602050305030304" pitchFamily="18" charset="0"/>
              </a:rPr>
              <a:t>: okrajová podmínka 3. typu – </a:t>
            </a:r>
            <a:r>
              <a:rPr lang="cs-CZ" sz="2200" dirty="0" err="1">
                <a:latin typeface="Book Antiqua" panose="02040602050305030304" pitchFamily="18" charset="0"/>
              </a:rPr>
              <a:t>Cauchy</a:t>
            </a:r>
            <a:r>
              <a:rPr lang="cs-CZ" sz="2200" dirty="0">
                <a:latin typeface="Book Antiqua" panose="02040602050305030304" pitchFamily="18" charset="0"/>
              </a:rPr>
              <a:t> (</a:t>
            </a:r>
            <a:r>
              <a:rPr lang="cs-CZ" sz="2200" i="1" dirty="0">
                <a:latin typeface="Book Antiqua" panose="02040602050305030304" pitchFamily="18" charset="0"/>
              </a:rPr>
              <a:t>q = f(H</a:t>
            </a:r>
            <a:r>
              <a:rPr lang="cs-CZ" sz="2200" i="1" dirty="0" smtClean="0">
                <a:latin typeface="Book Antiqua" panose="02040602050305030304" pitchFamily="18" charset="0"/>
              </a:rPr>
              <a:t>)</a:t>
            </a:r>
            <a:r>
              <a:rPr lang="cs-CZ" sz="2200" dirty="0" smtClean="0">
                <a:latin typeface="Book Antiqua" panose="02040602050305030304" pitchFamily="18" charset="0"/>
              </a:rPr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 panose="02040602050305030304" pitchFamily="18" charset="0"/>
              </a:rPr>
              <a:t>Přítoky </a:t>
            </a:r>
            <a:r>
              <a:rPr lang="cs-CZ" sz="2200" dirty="0">
                <a:latin typeface="Book Antiqua" panose="02040602050305030304" pitchFamily="18" charset="0"/>
              </a:rPr>
              <a:t>z detritu - přetok přes hranici s PDP – pestré vrstvy, </a:t>
            </a:r>
            <a:r>
              <a:rPr lang="cs-CZ" sz="2200" dirty="0" smtClean="0">
                <a:latin typeface="Book Antiqua" panose="02040602050305030304" pitchFamily="18" charset="0"/>
              </a:rPr>
              <a:t>přiblížení porubů, nejnižší hydraulická </a:t>
            </a:r>
            <a:r>
              <a:rPr lang="cs-CZ" sz="2200" dirty="0">
                <a:latin typeface="Book Antiqua" panose="02040602050305030304" pitchFamily="18" charset="0"/>
              </a:rPr>
              <a:t>propojení zaplavena popílkem, přetok až od úrovně </a:t>
            </a:r>
            <a:r>
              <a:rPr lang="cs-CZ" sz="2200" dirty="0" smtClean="0">
                <a:latin typeface="Book Antiqua" panose="02040602050305030304" pitchFamily="18" charset="0"/>
              </a:rPr>
              <a:t>–400 </a:t>
            </a:r>
            <a:r>
              <a:rPr lang="cs-CZ" sz="2200" dirty="0">
                <a:latin typeface="Book Antiqua" panose="02040602050305030304" pitchFamily="18" charset="0"/>
              </a:rPr>
              <a:t>m n.m.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 panose="02040602050305030304" pitchFamily="18" charset="0"/>
              </a:rPr>
              <a:t>Specifikum - </a:t>
            </a:r>
            <a:r>
              <a:rPr lang="cs-CZ" sz="2200" dirty="0">
                <a:latin typeface="Book Antiqua" panose="02040602050305030304" pitchFamily="18" charset="0"/>
              </a:rPr>
              <a:t>přítok z výmolu na česko-polské hranici, vliv Dolu </a:t>
            </a:r>
            <a:r>
              <a:rPr lang="cs-CZ" sz="2200" dirty="0" smtClean="0">
                <a:latin typeface="Book Antiqua" panose="02040602050305030304" pitchFamily="18" charset="0"/>
              </a:rPr>
              <a:t>Morcinek (</a:t>
            </a:r>
            <a:r>
              <a:rPr lang="cs-CZ" sz="2200" dirty="0" err="1" smtClean="0">
                <a:latin typeface="Book Antiqua" panose="02040602050305030304" pitchFamily="18" charset="0"/>
              </a:rPr>
              <a:t>výst</a:t>
            </a:r>
            <a:r>
              <a:rPr lang="cs-CZ" sz="2200" dirty="0" smtClean="0">
                <a:latin typeface="Book Antiqua" panose="02040602050305030304" pitchFamily="18" charset="0"/>
              </a:rPr>
              <a:t>. 1978, těžba 1986 – 1998, </a:t>
            </a:r>
            <a:r>
              <a:rPr lang="cs-CZ" sz="2200" dirty="0" err="1" smtClean="0">
                <a:latin typeface="Book Antiqua" panose="02040602050305030304" pitchFamily="18" charset="0"/>
              </a:rPr>
              <a:t>likv</a:t>
            </a:r>
            <a:r>
              <a:rPr lang="cs-CZ" sz="2200" dirty="0" smtClean="0">
                <a:latin typeface="Book Antiqua" panose="02040602050305030304" pitchFamily="18" charset="0"/>
              </a:rPr>
              <a:t>. 2001).</a:t>
            </a:r>
            <a:endParaRPr lang="cs-CZ" sz="2200" dirty="0">
              <a:latin typeface="Book Antiqua" panose="02040602050305030304" pitchFamily="18" charset="0"/>
            </a:endParaRP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5185439"/>
              </p:ext>
            </p:extLst>
          </p:nvPr>
        </p:nvGraphicFramePr>
        <p:xfrm>
          <a:off x="4355976" y="425655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Obrázek 16" descr="Obsah obrázku mapa&#10;&#10;Popis byl vytvořen automaticky">
            <a:extLst>
              <a:ext uri="{FF2B5EF4-FFF2-40B4-BE49-F238E27FC236}">
                <a16:creationId xmlns:a16="http://schemas.microsoft.com/office/drawing/2014/main" id="{044C94DE-11C5-45F1-92DC-3496A5D4C03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472190"/>
            <a:ext cx="2446203" cy="22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03D42EC-0685-4818-BB04-034666837695}"/>
              </a:ext>
            </a:extLst>
          </p:cNvPr>
          <p:cNvPicPr/>
          <p:nvPr/>
        </p:nvPicPr>
        <p:blipFill rotWithShape="1">
          <a:blip r:embed="rId2"/>
          <a:srcRect l="6251" t="10998" r="24671" b="4447"/>
          <a:stretch/>
        </p:blipFill>
        <p:spPr bwMode="auto">
          <a:xfrm>
            <a:off x="2219654" y="2528602"/>
            <a:ext cx="6144852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6E2F39-2E33-437E-B6E8-003672799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7" y="186791"/>
            <a:ext cx="7848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Implementace okrajových podmínek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427E4DE-8D6E-4358-9572-9A5C7F88A0BE}"/>
              </a:ext>
            </a:extLst>
          </p:cNvPr>
          <p:cNvSpPr txBox="1"/>
          <p:nvPr/>
        </p:nvSpPr>
        <p:spPr>
          <a:xfrm>
            <a:off x="251520" y="920913"/>
            <a:ext cx="74168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latin typeface="Book Antiqua" panose="02040602050305030304" pitchFamily="18" charset="0"/>
              </a:rPr>
              <a:t>Okrajová podmínka 3. typu </a:t>
            </a:r>
            <a:r>
              <a:rPr lang="cs-CZ" sz="2400" dirty="0">
                <a:latin typeface="Book Antiqua" panose="02040602050305030304" pitchFamily="18" charset="0"/>
              </a:rPr>
              <a:t>– </a:t>
            </a:r>
            <a:r>
              <a:rPr lang="cs-CZ" sz="2400" dirty="0" err="1">
                <a:latin typeface="Book Antiqua" panose="02040602050305030304" pitchFamily="18" charset="0"/>
              </a:rPr>
              <a:t>Cauchy</a:t>
            </a:r>
            <a:r>
              <a:rPr lang="cs-CZ" sz="2400" dirty="0">
                <a:latin typeface="Book Antiqua" panose="02040602050305030304" pitchFamily="18" charset="0"/>
              </a:rPr>
              <a:t> (</a:t>
            </a:r>
            <a:r>
              <a:rPr lang="cs-CZ" sz="2400" i="1" dirty="0">
                <a:latin typeface="Book Antiqua" panose="02040602050305030304" pitchFamily="18" charset="0"/>
              </a:rPr>
              <a:t>q = f(H)</a:t>
            </a:r>
            <a:r>
              <a:rPr lang="cs-CZ" sz="2400" dirty="0">
                <a:latin typeface="Book Antiqua" panose="02040602050305030304" pitchFamily="18" charset="0"/>
              </a:rPr>
              <a:t>) – hladiny </a:t>
            </a:r>
            <a:r>
              <a:rPr lang="cs-CZ" sz="2400" dirty="0" smtClean="0">
                <a:latin typeface="Book Antiqua" panose="02040602050305030304" pitchFamily="18" charset="0"/>
              </a:rPr>
              <a:t>v hlubokých vrtech </a:t>
            </a:r>
            <a:r>
              <a:rPr lang="cs-CZ" sz="2400" dirty="0">
                <a:latin typeface="Book Antiqua" panose="02040602050305030304" pitchFamily="18" charset="0"/>
              </a:rPr>
              <a:t>řady NP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Book Antiqua" panose="02040602050305030304" pitchFamily="18" charset="0"/>
              </a:rPr>
              <a:t>konduktance = </a:t>
            </a:r>
            <a:r>
              <a:rPr lang="cs-CZ" sz="2400" dirty="0">
                <a:latin typeface="Book Antiqua" panose="02040602050305030304" pitchFamily="18" charset="0"/>
              </a:rPr>
              <a:t>kalibrovaná hodnota</a:t>
            </a:r>
          </a:p>
          <a:p>
            <a:endParaRPr lang="cs-CZ" dirty="0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082D042A-3F2E-45E9-95B9-866C8F0E67B2}"/>
              </a:ext>
            </a:extLst>
          </p:cNvPr>
          <p:cNvCxnSpPr>
            <a:cxnSpLocks/>
          </p:cNvCxnSpPr>
          <p:nvPr/>
        </p:nvCxnSpPr>
        <p:spPr>
          <a:xfrm>
            <a:off x="5724128" y="1667558"/>
            <a:ext cx="936104" cy="11133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D101F2E6-D483-425F-8D35-4E705D0E00A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03130"/>
            <a:ext cx="7389509" cy="501815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D2BA6D1-406B-471E-82B6-3861E64A830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9" y="1003130"/>
            <a:ext cx="7399553" cy="501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3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79512" y="764704"/>
            <a:ext cx="784887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Manuální grafická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metoda – řešení území „</a:t>
            </a:r>
            <a:r>
              <a:rPr lang="cs-CZ" sz="2400" dirty="0" err="1" smtClean="0">
                <a:latin typeface="Book Antiqua" charset="0"/>
                <a:ea typeface="Book Antiqua" charset="0"/>
                <a:cs typeface="Book Antiqua" charset="0"/>
              </a:rPr>
              <a:t>an-block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“ (celistvý model).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endParaRPr lang="cs-CZ" sz="2400" dirty="0" smtClean="0">
              <a:latin typeface="Book Antiqua" charset="0"/>
              <a:ea typeface="Book Antiqua" charset="0"/>
              <a:cs typeface="Book Antiqua" charset="0"/>
            </a:endParaRP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 marL="457200" indent="-457200" algn="just">
              <a:spcAft>
                <a:spcPts val="600"/>
              </a:spcAft>
              <a:buFont typeface="+mj-lt"/>
              <a:buAutoNum type="arabicPeriod" startAt="2"/>
            </a:pPr>
            <a:r>
              <a:rPr lang="cs-CZ" sz="2400" dirty="0" err="1" smtClean="0">
                <a:latin typeface="Book Antiqua" charset="0"/>
                <a:ea typeface="Book Antiqua" charset="0"/>
                <a:cs typeface="Book Antiqua" charset="0"/>
              </a:rPr>
              <a:t>Semi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-distribuované 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modelování pánví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– rozdělení území na dílčí </a:t>
            </a:r>
            <a:r>
              <a:rPr lang="cs-CZ" sz="2400" dirty="0" err="1" smtClean="0">
                <a:latin typeface="Book Antiqua" charset="0"/>
                <a:ea typeface="Book Antiqua" charset="0"/>
                <a:cs typeface="Book Antiqua" charset="0"/>
              </a:rPr>
              <a:t>kvazihomogenní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 části (bazény – „</a:t>
            </a:r>
            <a:r>
              <a:rPr lang="cs-CZ" sz="2400" dirty="0" err="1" smtClean="0">
                <a:latin typeface="Book Antiqua" charset="0"/>
                <a:ea typeface="Book Antiqua" charset="0"/>
                <a:cs typeface="Book Antiqua" charset="0"/>
              </a:rPr>
              <a:t>ponds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“). 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 startAt="3"/>
            </a:pP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Distribuované modelování založené na fyzikálních zákonech popsaných matematickými rovnicemi (území „</a:t>
            </a:r>
            <a:r>
              <a:rPr lang="cs-CZ" sz="2400" dirty="0" err="1" smtClean="0">
                <a:latin typeface="Book Antiqua" charset="0"/>
                <a:ea typeface="Book Antiqua" charset="0"/>
                <a:cs typeface="Book Antiqua" charset="0"/>
              </a:rPr>
              <a:t>rozsíťováno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“ na elementy).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5" name="Obrázek 4" descr="imagesCAH6RXD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124744"/>
            <a:ext cx="4605171" cy="2232248"/>
          </a:xfrm>
          <a:prstGeom prst="rect">
            <a:avLst/>
          </a:prstGeom>
        </p:spPr>
      </p:pic>
      <p:sp>
        <p:nvSpPr>
          <p:cNvPr id="6" name="Šipka dolů 5"/>
          <p:cNvSpPr/>
          <p:nvPr/>
        </p:nvSpPr>
        <p:spPr>
          <a:xfrm>
            <a:off x="8160060" y="840607"/>
            <a:ext cx="432048" cy="47820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6864497" y="2952317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Úroveň komplexnosti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4245" y="87126"/>
            <a:ext cx="78422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Metody predikce zatápění hlubinných </a:t>
            </a:r>
            <a:r>
              <a:rPr lang="cs-CZ" sz="30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dolů</a:t>
            </a:r>
            <a:endParaRPr lang="cs-CZ" sz="3000" b="1" dirty="0">
              <a:solidFill>
                <a:srgbClr val="008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23528" y="5750004"/>
            <a:ext cx="8484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chemeClr val="bg2"/>
                </a:solidFill>
                <a:latin typeface="Book Antiqua" charset="0"/>
                <a:ea typeface="Book Antiqua" charset="0"/>
                <a:cs typeface="Book Antiqua" charset="0"/>
              </a:rPr>
              <a:t>Pro úplnost:</a:t>
            </a:r>
          </a:p>
          <a:p>
            <a:r>
              <a:rPr lang="cs-CZ" sz="2200" dirty="0" smtClean="0">
                <a:solidFill>
                  <a:schemeClr val="bg2"/>
                </a:solidFill>
                <a:latin typeface="Book Antiqua" charset="0"/>
                <a:ea typeface="Book Antiqua" charset="0"/>
                <a:cs typeface="Book Antiqua" charset="0"/>
              </a:rPr>
              <a:t>- Fyzikální modely</a:t>
            </a:r>
          </a:p>
          <a:p>
            <a:r>
              <a:rPr lang="cs-CZ" sz="2200" dirty="0" smtClean="0">
                <a:solidFill>
                  <a:schemeClr val="bg2"/>
                </a:solidFill>
                <a:latin typeface="Book Antiqua" charset="0"/>
                <a:ea typeface="Book Antiqua" charset="0"/>
                <a:cs typeface="Book Antiqua" charset="0"/>
              </a:rPr>
              <a:t>- Modely na základě elektrotechnických procesů (U = R x I)</a:t>
            </a:r>
            <a:endParaRPr lang="cs-CZ" sz="2200" dirty="0">
              <a:solidFill>
                <a:schemeClr val="bg2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1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1406AA4-CD1F-4B33-ACC7-D37C2704348C}"/>
              </a:ext>
            </a:extLst>
          </p:cNvPr>
          <p:cNvSpPr txBox="1"/>
          <p:nvPr/>
        </p:nvSpPr>
        <p:spPr>
          <a:xfrm>
            <a:off x="251520" y="623103"/>
            <a:ext cx="8568952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panose="02040602050305030304" pitchFamily="18" charset="0"/>
                <a:ea typeface="Times New Roman" panose="02020603050405020304" pitchFamily="18" charset="0"/>
              </a:rPr>
              <a:t>V</a:t>
            </a:r>
            <a:r>
              <a:rPr lang="cs-CZ" sz="24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ytvoření základních </a:t>
            </a:r>
            <a:r>
              <a:rPr lang="cs-CZ" sz="2400" dirty="0" err="1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kvazihomogenních</a:t>
            </a:r>
            <a:r>
              <a:rPr lang="cs-CZ" sz="24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 statigrafických jednotek – karbon, </a:t>
            </a:r>
            <a:r>
              <a:rPr lang="cs-CZ" sz="2400" dirty="0" err="1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miocénní</a:t>
            </a:r>
            <a:r>
              <a:rPr lang="cs-CZ" sz="24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cs-CZ" sz="2400" dirty="0" smtClean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pokryv. </a:t>
            </a:r>
          </a:p>
          <a:p>
            <a:pPr marL="457200" lvl="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Kvartér: přítoky reprezentují okrajovou podmínku.</a:t>
            </a:r>
            <a:endParaRPr lang="cs-CZ" sz="2400" dirty="0">
              <a:effectLst/>
              <a:latin typeface="Book Antiqua" panose="0204060205030503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Vytvoření </a:t>
            </a:r>
            <a:r>
              <a:rPr lang="cs-CZ" sz="24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datových „bodových mračen“ </a:t>
            </a:r>
            <a:r>
              <a:rPr lang="cs-CZ" sz="2400" dirty="0" smtClean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 - 3D údaje o distribuci hornicky porušeného </a:t>
            </a:r>
            <a:r>
              <a:rPr lang="cs-CZ" sz="24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prostředí a jeho </a:t>
            </a:r>
            <a:r>
              <a:rPr lang="cs-CZ" sz="2400" dirty="0" smtClean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nadloží.</a:t>
            </a:r>
            <a:endParaRPr lang="cs-CZ" sz="2400" dirty="0">
              <a:solidFill>
                <a:srgbClr val="FF0000"/>
              </a:solidFill>
              <a:effectLst/>
              <a:latin typeface="Book Antiqua" panose="0204060205030503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Import </a:t>
            </a:r>
            <a:r>
              <a:rPr lang="cs-CZ" sz="24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bodových mračen do modelu ve FEFLOW.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69B6E31-9E50-4D65-87A6-B93E84CAA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40624"/>
            <a:ext cx="7848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Parametrizace modelu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5286AB3-4F7B-41EB-B3CD-84B9D75B74C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9" y="3068960"/>
            <a:ext cx="4248472" cy="331175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922DABB-763A-4544-82CF-AE418BB81DB6}"/>
              </a:ext>
            </a:extLst>
          </p:cNvPr>
          <p:cNvSpPr txBox="1"/>
          <p:nvPr/>
        </p:nvSpPr>
        <p:spPr>
          <a:xfrm>
            <a:off x="4644271" y="3068960"/>
            <a:ext cx="41762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 panose="02040602050305030304" pitchFamily="18" charset="0"/>
              </a:rPr>
              <a:t>Proudění </a:t>
            </a:r>
            <a:r>
              <a:rPr lang="cs-CZ" sz="2200" dirty="0">
                <a:latin typeface="Book Antiqua" panose="02040602050305030304" pitchFamily="18" charset="0"/>
              </a:rPr>
              <a:t>vody v hornině je určeno dvěma základními </a:t>
            </a:r>
            <a:r>
              <a:rPr lang="cs-CZ" sz="2200" dirty="0" smtClean="0">
                <a:latin typeface="Book Antiqua" panose="02040602050305030304" pitchFamily="18" charset="0"/>
              </a:rPr>
              <a:t>parametry strukturními </a:t>
            </a:r>
            <a:r>
              <a:rPr lang="cs-CZ" sz="2200" b="1" dirty="0">
                <a:latin typeface="Book Antiqua" panose="02040602050305030304" pitchFamily="18" charset="0"/>
              </a:rPr>
              <a:t>vodivostí</a:t>
            </a:r>
            <a:r>
              <a:rPr lang="cs-CZ" sz="2200" dirty="0">
                <a:latin typeface="Book Antiqua" panose="02040602050305030304" pitchFamily="18" charset="0"/>
              </a:rPr>
              <a:t> </a:t>
            </a:r>
            <a:r>
              <a:rPr lang="cs-CZ" sz="2200" b="1" dirty="0" smtClean="0">
                <a:latin typeface="Book Antiqua" panose="02040602050305030304" pitchFamily="18" charset="0"/>
              </a:rPr>
              <a:t>hydraulickou a</a:t>
            </a:r>
            <a:r>
              <a:rPr lang="cs-CZ" sz="2200" dirty="0" smtClean="0">
                <a:latin typeface="Book Antiqua" panose="02040602050305030304" pitchFamily="18" charset="0"/>
              </a:rPr>
              <a:t> </a:t>
            </a:r>
            <a:r>
              <a:rPr lang="cs-CZ" sz="2200" b="1" dirty="0" smtClean="0">
                <a:latin typeface="Book Antiqua" panose="02040602050305030304" pitchFamily="18" charset="0"/>
              </a:rPr>
              <a:t>porozitou.</a:t>
            </a:r>
            <a:r>
              <a:rPr lang="cs-CZ" sz="2200" dirty="0" smtClean="0">
                <a:latin typeface="Book Antiqua" panose="02040602050305030304" pitchFamily="18" charset="0"/>
              </a:rPr>
              <a:t> </a:t>
            </a:r>
            <a:endParaRPr lang="cs-CZ" sz="22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 panose="02040602050305030304" pitchFamily="18" charset="0"/>
              </a:rPr>
              <a:t>Každý </a:t>
            </a:r>
            <a:r>
              <a:rPr lang="cs-CZ" sz="2200" dirty="0">
                <a:latin typeface="Book Antiqua" panose="02040602050305030304" pitchFamily="18" charset="0"/>
              </a:rPr>
              <a:t>element modelu má přiřazenou jednu hodnotu hydraulické konduktivity a </a:t>
            </a:r>
            <a:r>
              <a:rPr lang="cs-CZ" sz="2200" dirty="0" smtClean="0">
                <a:latin typeface="Book Antiqua" panose="02040602050305030304" pitchFamily="18" charset="0"/>
              </a:rPr>
              <a:t>porozity. </a:t>
            </a:r>
            <a:endParaRPr lang="cs-CZ" sz="2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2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A38B74D-1490-408C-886B-19DBCAD38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416325"/>
              </p:ext>
            </p:extLst>
          </p:nvPr>
        </p:nvGraphicFramePr>
        <p:xfrm>
          <a:off x="299655" y="4437112"/>
          <a:ext cx="8713788" cy="22863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8447">
                  <a:extLst>
                    <a:ext uri="{9D8B030D-6E8A-4147-A177-3AD203B41FA5}">
                      <a16:colId xmlns:a16="http://schemas.microsoft.com/office/drawing/2014/main" val="410454064"/>
                    </a:ext>
                  </a:extLst>
                </a:gridCol>
                <a:gridCol w="2178447">
                  <a:extLst>
                    <a:ext uri="{9D8B030D-6E8A-4147-A177-3AD203B41FA5}">
                      <a16:colId xmlns:a16="http://schemas.microsoft.com/office/drawing/2014/main" val="3194187444"/>
                    </a:ext>
                  </a:extLst>
                </a:gridCol>
                <a:gridCol w="2178447">
                  <a:extLst>
                    <a:ext uri="{9D8B030D-6E8A-4147-A177-3AD203B41FA5}">
                      <a16:colId xmlns:a16="http://schemas.microsoft.com/office/drawing/2014/main" val="764860148"/>
                    </a:ext>
                  </a:extLst>
                </a:gridCol>
                <a:gridCol w="2178447">
                  <a:extLst>
                    <a:ext uri="{9D8B030D-6E8A-4147-A177-3AD203B41FA5}">
                      <a16:colId xmlns:a16="http://schemas.microsoft.com/office/drawing/2014/main" val="770737660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Kód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Prostředí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Hydraulická vodivost (m/s)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Pórovitost(-)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51027807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výrub 0 – 60 °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5 x 10</a:t>
                      </a:r>
                      <a:r>
                        <a:rPr lang="cs-CZ" sz="1400" baseline="30000">
                          <a:effectLst/>
                        </a:rPr>
                        <a:t>-5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0,05 (0,09 - 0,02)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90553496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závalový polštář</a:t>
                      </a: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1 x 10</a:t>
                      </a:r>
                      <a:r>
                        <a:rPr lang="cs-CZ" sz="1400" baseline="30000">
                          <a:effectLst/>
                        </a:rPr>
                        <a:t>-5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0,045 (0,09 - 0,02)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6244929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zálomové pásmo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5 x 10</a:t>
                      </a:r>
                      <a:r>
                        <a:rPr lang="cs-CZ" sz="1400" baseline="30000">
                          <a:effectLst/>
                        </a:rPr>
                        <a:t>-6</a:t>
                      </a:r>
                      <a:r>
                        <a:rPr lang="cs-CZ" sz="1400">
                          <a:effectLst/>
                        </a:rPr>
                        <a:t> 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0,007 (0,001-0,015)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46968749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neovlivněný horninový masív</a:t>
                      </a: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1 x 10</a:t>
                      </a:r>
                      <a:r>
                        <a:rPr lang="cs-CZ" sz="1400" baseline="30000">
                          <a:effectLst/>
                        </a:rPr>
                        <a:t>-8 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0,001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7304052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výrub 61- 90 °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5 x 10</a:t>
                      </a:r>
                      <a:r>
                        <a:rPr lang="cs-CZ" sz="1400" baseline="30000" dirty="0">
                          <a:effectLst/>
                        </a:rPr>
                        <a:t>-4</a:t>
                      </a: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0,09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6755528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pokryv – miocénní jíl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1 x 10</a:t>
                      </a:r>
                      <a:r>
                        <a:rPr lang="cs-CZ" sz="1400" baseline="30000" dirty="0">
                          <a:effectLst/>
                        </a:rPr>
                        <a:t>-11</a:t>
                      </a: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0,0001</a:t>
                      </a: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257931584"/>
                  </a:ext>
                </a:extLst>
              </a:tr>
            </a:tbl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069B6E31-9E50-4D65-87A6-B93E84CAA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49079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Parametrizace modelu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00" y="601278"/>
            <a:ext cx="6768752" cy="368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1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069B6E31-9E50-4D65-87A6-B93E84CAA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44624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Parametrizace modelu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EDA0BB6E-B7D5-4F63-9172-E49D82C47C29}"/>
              </a:ext>
            </a:extLst>
          </p:cNvPr>
          <p:cNvSpPr txBox="1"/>
          <p:nvPr/>
        </p:nvSpPr>
        <p:spPr>
          <a:xfrm>
            <a:off x="234253" y="581110"/>
            <a:ext cx="874846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Book Antiqua"/>
                <a:cs typeface="Book Antiqua"/>
              </a:rPr>
              <a:t>Permeabilit</a:t>
            </a:r>
            <a:r>
              <a:rPr lang="cs-CZ" sz="2400" dirty="0">
                <a:latin typeface="Book Antiqua"/>
                <a:cs typeface="Book Antiqua"/>
              </a:rPr>
              <a:t>a</a:t>
            </a:r>
            <a:r>
              <a:rPr lang="en-US" sz="2400" dirty="0">
                <a:latin typeface="Book Antiqua"/>
                <a:cs typeface="Book Antiqua"/>
              </a:rPr>
              <a:t> </a:t>
            </a:r>
            <a:r>
              <a:rPr lang="cs-CZ" sz="2400" dirty="0">
                <a:latin typeface="Book Antiqua"/>
                <a:cs typeface="Book Antiqua"/>
              </a:rPr>
              <a:t>horninového masívu narušeného exploatací </a:t>
            </a:r>
            <a:r>
              <a:rPr lang="mr-IN" sz="2400" dirty="0">
                <a:latin typeface="Book Antiqua"/>
                <a:cs typeface="Book Antiqua"/>
              </a:rPr>
              <a:t>–</a:t>
            </a:r>
            <a:r>
              <a:rPr lang="en-US" sz="2400" dirty="0">
                <a:latin typeface="Book Antiqua"/>
                <a:cs typeface="Book Antiqua"/>
              </a:rPr>
              <a:t> </a:t>
            </a:r>
            <a:r>
              <a:rPr lang="cs-CZ" sz="2400" dirty="0">
                <a:latin typeface="Book Antiqua"/>
                <a:cs typeface="Book Antiqua"/>
              </a:rPr>
              <a:t>řádové </a:t>
            </a:r>
            <a:r>
              <a:rPr lang="cs-CZ" sz="2400" dirty="0" smtClean="0">
                <a:latin typeface="Book Antiqua"/>
                <a:cs typeface="Book Antiqua"/>
              </a:rPr>
              <a:t>změny oproti intaktnímu masívu.</a:t>
            </a:r>
          </a:p>
          <a:p>
            <a:pPr algn="just"/>
            <a:r>
              <a:rPr lang="cs-CZ" sz="2200" b="1" u="sng" dirty="0" smtClean="0">
                <a:latin typeface="Book Antiqua"/>
                <a:cs typeface="Book Antiqua"/>
              </a:rPr>
              <a:t>Kroky pro implementaci důlních informací do systému FEFLOW</a:t>
            </a:r>
            <a:r>
              <a:rPr lang="en-US" sz="2200" b="1" dirty="0" smtClean="0">
                <a:latin typeface="Book Antiqua"/>
                <a:cs typeface="Book Antiqua"/>
              </a:rPr>
              <a:t>:</a:t>
            </a:r>
            <a:endParaRPr lang="cs-CZ" sz="2200" b="1" dirty="0" smtClean="0">
              <a:latin typeface="Book Antiqua"/>
              <a:cs typeface="Book Antiqua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/>
                <a:cs typeface="Book Antiqua"/>
              </a:rPr>
              <a:t>Digitalizace důlních map.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/>
                <a:cs typeface="Book Antiqua"/>
              </a:rPr>
              <a:t>Tvorba strukturního modelu zkoumaného prostředí.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/>
                <a:cs typeface="Book Antiqua"/>
              </a:rPr>
              <a:t>Pokrytí map pravidelnou pravoúhlou bodovou sítí 20 x 20 m.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/>
                <a:cs typeface="Book Antiqua"/>
              </a:rPr>
              <a:t>„Svislé testování“ prostředí </a:t>
            </a:r>
            <a:r>
              <a:rPr lang="cs-CZ" sz="2200" dirty="0">
                <a:latin typeface="Book Antiqua"/>
                <a:cs typeface="Book Antiqua"/>
              </a:rPr>
              <a:t>z </a:t>
            </a:r>
            <a:r>
              <a:rPr lang="cs-CZ" sz="2200" dirty="0" smtClean="0">
                <a:latin typeface="Book Antiqua"/>
                <a:cs typeface="Book Antiqua"/>
              </a:rPr>
              <a:t>uzlů sítě s krokem 2,5 m</a:t>
            </a:r>
            <a:r>
              <a:rPr lang="cs-CZ" sz="2200" dirty="0" smtClean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lang="cs-CZ" sz="2200" dirty="0" smtClean="0">
                <a:latin typeface="Book Antiqua"/>
                <a:cs typeface="Book Antiqua"/>
              </a:rPr>
              <a:t>– originální SW Green Gas DPB, a.s. – podle výsledku testu přiřazení „kódu prostředí“.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/>
                <a:cs typeface="Book Antiqua"/>
              </a:rPr>
              <a:t>Výsledek = matice (mračno) bodů s informací o pozici bodu a typu prostředí: intaktní hornina, porub, zpětný dopočet zóny porušení nad porubem </a:t>
            </a:r>
            <a:r>
              <a:rPr lang="mr-IN" sz="2200" dirty="0" smtClean="0">
                <a:latin typeface="Book Antiqua"/>
                <a:cs typeface="Book Antiqua"/>
              </a:rPr>
              <a:t>–</a:t>
            </a:r>
            <a:r>
              <a:rPr lang="cs-CZ" sz="2200" dirty="0" smtClean="0">
                <a:latin typeface="Book Antiqua"/>
                <a:cs typeface="Book Antiqua"/>
              </a:rPr>
              <a:t> dvě zóny (zával, zálomy), dosah  v závislosti na mocnosti porubu.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/>
                <a:cs typeface="Book Antiqua"/>
              </a:rPr>
              <a:t>Mračno bodů – implementace do FEFLOW, průměrování hodnot pro každá element modelové domény. </a:t>
            </a:r>
          </a:p>
          <a:p>
            <a:pPr algn="just"/>
            <a:r>
              <a:rPr lang="cs-CZ" sz="2200" b="1" dirty="0" smtClean="0">
                <a:latin typeface="Book Antiqua"/>
                <a:cs typeface="Book Antiqua"/>
              </a:rPr>
              <a:t>Výsledný soubor dat: desítky milionů bodů s 3D pozicí (X,Y,Z) a kód charakterizující prostředí v místě bodu.</a:t>
            </a:r>
          </a:p>
        </p:txBody>
      </p:sp>
    </p:spTree>
    <p:extLst>
      <p:ext uri="{BB962C8B-B14F-4D97-AF65-F5344CB8AC3E}">
        <p14:creationId xmlns:p14="http://schemas.microsoft.com/office/powerpoint/2010/main" val="32504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59577A0A-DDFE-4D67-9264-AC99A490D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121" y="156013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Parametrizace modelu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003B86-4BBD-460B-B8E6-594E7A5A50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21" y="679233"/>
            <a:ext cx="3276600" cy="25050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E24677-AB59-45E6-A874-9F791362966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163" y="1012667"/>
            <a:ext cx="3267075" cy="25050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ACD737F-EB22-4516-A6B1-540A01A5D69D}"/>
              </a:ext>
            </a:extLst>
          </p:cNvPr>
          <p:cNvSpPr txBox="1"/>
          <p:nvPr/>
        </p:nvSpPr>
        <p:spPr>
          <a:xfrm>
            <a:off x="899592" y="3554036"/>
            <a:ext cx="7303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Vizualizace části bodového mračna v prostoru – různé měřítko</a:t>
            </a:r>
            <a:endParaRPr lang="cs-CZ" sz="2000" dirty="0">
              <a:latin typeface="Book Antiqua" panose="0204060205030503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1AC3836-CCE3-4602-BBF3-3F65475207C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213" y="4026734"/>
            <a:ext cx="3955901" cy="2789312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686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59577A0A-DDFE-4D67-9264-AC99A490D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417623"/>
            <a:ext cx="784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Parametrizace modelu – rozložení hydraulické vodivosti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CB6508FD-77D4-460D-BBA8-44799025F4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1" y="1894520"/>
            <a:ext cx="4032790" cy="3068960"/>
          </a:xfrm>
          <a:prstGeom prst="rect">
            <a:avLst/>
          </a:prstGeom>
        </p:spPr>
      </p:pic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E1411671-1878-47AE-85E5-DC42D10D0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29" y="1894520"/>
            <a:ext cx="4032791" cy="306896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0B8F695-DEBF-45EE-884B-71675816724C}"/>
              </a:ext>
            </a:extLst>
          </p:cNvPr>
          <p:cNvSpPr txBox="1"/>
          <p:nvPr/>
        </p:nvSpPr>
        <p:spPr>
          <a:xfrm>
            <a:off x="1691680" y="4509120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Místa ovlivněná hornickou činností (výruby, závalové polštáře, zálomová pásma) v KDP</a:t>
            </a:r>
            <a:endParaRPr lang="cs-CZ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59577A0A-DDFE-4D67-9264-AC99A490D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417623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 dirty="0">
                <a:solidFill>
                  <a:srgbClr val="008000"/>
                </a:solidFill>
                <a:latin typeface="Book Antiqua" panose="02040602050305030304" pitchFamily="18" charset="0"/>
              </a:rPr>
              <a:t>Parametrizace modelu – rozložení hydraulické vodivosti</a:t>
            </a:r>
          </a:p>
        </p:txBody>
      </p:sp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E7F19682-9F1A-4051-8FA6-553C7FEF353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" y="0"/>
            <a:ext cx="8352928" cy="662473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8A6EAF0-DD00-4D9C-A38C-C852AF528E7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67" y="3793658"/>
            <a:ext cx="5041508" cy="2831078"/>
          </a:xfrm>
          <a:prstGeom prst="rect">
            <a:avLst/>
          </a:prstGeom>
          <a:ln w="19050">
            <a:solidFill>
              <a:schemeClr val="tx1"/>
            </a:solidFill>
            <a:prstDash val="sysDot"/>
          </a:ln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84E743FB-B2AD-41C5-96DF-ED81C914CB1A}"/>
              </a:ext>
            </a:extLst>
          </p:cNvPr>
          <p:cNvSpPr/>
          <p:nvPr/>
        </p:nvSpPr>
        <p:spPr>
          <a:xfrm>
            <a:off x="3956039" y="2886457"/>
            <a:ext cx="1372106" cy="47053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E19D3BE-AB31-4AD3-BB4F-39F7D84AB751}"/>
              </a:ext>
            </a:extLst>
          </p:cNvPr>
          <p:cNvCxnSpPr>
            <a:cxnSpLocks/>
          </p:cNvCxnSpPr>
          <p:nvPr/>
        </p:nvCxnSpPr>
        <p:spPr>
          <a:xfrm flipH="1">
            <a:off x="3307967" y="2886457"/>
            <a:ext cx="648072" cy="907201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DD426424-3021-4F3E-92DD-650BEB032F60}"/>
              </a:ext>
            </a:extLst>
          </p:cNvPr>
          <p:cNvCxnSpPr>
            <a:cxnSpLocks/>
          </p:cNvCxnSpPr>
          <p:nvPr/>
        </p:nvCxnSpPr>
        <p:spPr>
          <a:xfrm>
            <a:off x="5328145" y="2886457"/>
            <a:ext cx="3021330" cy="907201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85E0FB8-57F6-43FB-8265-BE61A72CBE33}"/>
              </a:ext>
            </a:extLst>
          </p:cNvPr>
          <p:cNvSpPr txBox="1"/>
          <p:nvPr/>
        </p:nvSpPr>
        <p:spPr>
          <a:xfrm>
            <a:off x="1016809" y="1602330"/>
            <a:ext cx="7235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Detailní pohled na zobrazení konduktivity výrubů v řezu V-Z, nepřevýšený profil</a:t>
            </a:r>
            <a:endParaRPr lang="cs-CZ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6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59577A0A-DDFE-4D67-9264-AC99A490D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699" y="125235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Parametrizace modelu</a:t>
            </a:r>
          </a:p>
        </p:txBody>
      </p:sp>
      <p:pic>
        <p:nvPicPr>
          <p:cNvPr id="8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7A20ADA-2BEB-46E1-8C78-927921F88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648455"/>
            <a:ext cx="8963025" cy="4772810"/>
          </a:xfrm>
          <a:prstGeom prst="rect">
            <a:avLst/>
          </a:prstGeom>
          <a:noFill/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8C73727-ADB7-40D2-8D44-D378B922BAF7}"/>
              </a:ext>
            </a:extLst>
          </p:cNvPr>
          <p:cNvSpPr txBox="1"/>
          <p:nvPr/>
        </p:nvSpPr>
        <p:spPr>
          <a:xfrm>
            <a:off x="90486" y="5421265"/>
            <a:ext cx="8963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Detailní pohled na zobrazení porozity výrubů v řezu. Je možno vidět postupný přechod od vyšších hodnot ve svrchní části (červená, oranžová, zelená barva) ke světle a tmavě modrým barvám značícím nižší hodnoty v důsledku konsolidace stařin s rostoucí hloubkou.</a:t>
            </a:r>
            <a:endParaRPr lang="cs-CZ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7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59577A0A-DDFE-4D67-9264-AC99A490D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86" y="90306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Parametrizace modelu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C6A6B72-0FFF-4BF6-B077-D27072F9BD3F}"/>
              </a:ext>
            </a:extLst>
          </p:cNvPr>
          <p:cNvSpPr txBox="1"/>
          <p:nvPr/>
        </p:nvSpPr>
        <p:spPr>
          <a:xfrm>
            <a:off x="1043608" y="580526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>
                <a:latin typeface="Book Antiqua" panose="02040602050305030304" pitchFamily="18" charset="0"/>
                <a:ea typeface="Calibri" panose="020F0502020204030204" pitchFamily="34" charset="0"/>
              </a:rPr>
              <a:t>Z</a:t>
            </a:r>
            <a:r>
              <a:rPr lang="cs-CZ" sz="2400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obrazení hydraulické vodivosti v řezech spolu s liniovými důlními díly</a:t>
            </a:r>
            <a:endParaRPr lang="cs-CZ" sz="2400" dirty="0">
              <a:latin typeface="Book Antiqua" panose="0204060205030503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B277F62-1886-47F4-A47C-8783BB36652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13526"/>
            <a:ext cx="6984776" cy="504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59577A0A-DDFE-4D67-9264-AC99A490D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417623"/>
            <a:ext cx="7848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200" b="1" dirty="0">
                <a:solidFill>
                  <a:srgbClr val="008000"/>
                </a:solidFill>
                <a:latin typeface="Book Antiqua" panose="02040602050305030304" pitchFamily="18" charset="0"/>
              </a:rPr>
              <a:t>Parametrizace modelu</a:t>
            </a:r>
          </a:p>
        </p:txBody>
      </p:sp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0597DA31-8F65-43BF-836E-C32DAE22A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7988"/>
            <a:ext cx="9144000" cy="604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2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791692-DC88-4058-86DA-309FE3B1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185" y="78859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Kalibrace modelu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2EC9749-392B-4DB1-B118-A342FED7CA5C}"/>
              </a:ext>
            </a:extLst>
          </p:cNvPr>
          <p:cNvSpPr txBox="1"/>
          <p:nvPr/>
        </p:nvSpPr>
        <p:spPr>
          <a:xfrm>
            <a:off x="467544" y="482878"/>
            <a:ext cx="8118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>
                <a:latin typeface="Book Antiqua" panose="02040602050305030304" pitchFamily="18" charset="0"/>
              </a:rPr>
              <a:t>Simulace počátečního stavu – ustálené proudění – kalibrace modelu – </a:t>
            </a:r>
            <a:r>
              <a:rPr lang="cs-CZ" sz="2400" dirty="0">
                <a:solidFill>
                  <a:srgbClr val="FF0000"/>
                </a:solidFill>
                <a:latin typeface="Book Antiqua" panose="02040602050305030304" pitchFamily="18" charset="0"/>
              </a:rPr>
              <a:t>nemožno kalibrovat na nástupovou křivku hladiny důlních </a:t>
            </a:r>
            <a:r>
              <a:rPr lang="cs-CZ" sz="2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vod.  </a:t>
            </a:r>
            <a:endParaRPr lang="cs-CZ" sz="2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4AF8453-FCC7-4514-9203-49004B832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652135"/>
              </p:ext>
            </p:extLst>
          </p:nvPr>
        </p:nvGraphicFramePr>
        <p:xfrm>
          <a:off x="3372119" y="1663372"/>
          <a:ext cx="5520361" cy="21976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9999">
                  <a:extLst>
                    <a:ext uri="{9D8B030D-6E8A-4147-A177-3AD203B41FA5}">
                      <a16:colId xmlns:a16="http://schemas.microsoft.com/office/drawing/2014/main" val="1302805422"/>
                    </a:ext>
                  </a:extLst>
                </a:gridCol>
                <a:gridCol w="2340362">
                  <a:extLst>
                    <a:ext uri="{9D8B030D-6E8A-4147-A177-3AD203B41FA5}">
                      <a16:colId xmlns:a16="http://schemas.microsoft.com/office/drawing/2014/main" val="1766490343"/>
                    </a:ext>
                  </a:extLst>
                </a:gridCol>
              </a:tblGrid>
              <a:tr h="199789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Název </a:t>
                      </a:r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DP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Úroveň hladiny (m n.m.)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543250"/>
                  </a:ext>
                </a:extLst>
              </a:tr>
              <a:tr h="199789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Darkov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-978</a:t>
                      </a:r>
                      <a:endParaRPr lang="cs-CZ" sz="1200" i="1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2487741"/>
                  </a:ext>
                </a:extLst>
              </a:tr>
              <a:tr h="199789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Dolní Suchá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-484</a:t>
                      </a:r>
                      <a:endParaRPr lang="cs-CZ" sz="1200" i="1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8108428"/>
                  </a:ext>
                </a:extLst>
              </a:tr>
              <a:tr h="199789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Doubrava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-696</a:t>
                      </a:r>
                      <a:endParaRPr lang="cs-CZ" sz="1200" i="1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6787524"/>
                  </a:ext>
                </a:extLst>
              </a:tr>
              <a:tr h="199789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Horní Suchá</a:t>
                      </a:r>
                      <a:endParaRPr lang="cs-CZ" sz="1200" i="1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-484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2124599"/>
                  </a:ext>
                </a:extLst>
              </a:tr>
              <a:tr h="199789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Karviná Doly I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-696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3442416"/>
                  </a:ext>
                </a:extLst>
              </a:tr>
              <a:tr h="199789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Karviná Doly II -Barbora</a:t>
                      </a:r>
                      <a:endParaRPr lang="cs-CZ" sz="1200" i="1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-500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195319"/>
                  </a:ext>
                </a:extLst>
              </a:tr>
              <a:tr h="199789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Karviná Doly II - Gabriela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-530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39056"/>
                  </a:ext>
                </a:extLst>
              </a:tr>
              <a:tr h="199789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Lazy</a:t>
                      </a:r>
                      <a:endParaRPr lang="cs-CZ" sz="1200" i="1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-784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8878231"/>
                  </a:ext>
                </a:extLst>
              </a:tr>
              <a:tr h="199789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Louky</a:t>
                      </a:r>
                      <a:endParaRPr lang="cs-CZ" sz="1200" i="1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-1000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3011920"/>
                  </a:ext>
                </a:extLst>
              </a:tr>
              <a:tr h="199789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Stonava</a:t>
                      </a:r>
                      <a:endParaRPr lang="cs-CZ" sz="1200" i="1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-660</a:t>
                      </a:r>
                      <a:endParaRPr lang="cs-CZ" sz="1200" i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0349914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D760243B-5F5A-4BA8-846A-5A78BCE6CA8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14038"/>
            <a:ext cx="3960440" cy="290231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E77D526-59F3-49FF-A48F-46926F140B91}"/>
              </a:ext>
            </a:extLst>
          </p:cNvPr>
          <p:cNvSpPr txBox="1"/>
          <p:nvPr/>
        </p:nvSpPr>
        <p:spPr>
          <a:xfrm>
            <a:off x="539552" y="2125727"/>
            <a:ext cx="2357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ook Antiqua" panose="02040602050305030304" pitchFamily="18" charset="0"/>
              </a:rPr>
              <a:t>Fixovaná hladina – OP 1. typu –</a:t>
            </a:r>
            <a:r>
              <a:rPr lang="cs-CZ" sz="2400" b="1" dirty="0">
                <a:latin typeface="Book Antiqua" panose="02040602050305030304" pitchFamily="18" charset="0"/>
              </a:rPr>
              <a:t>kalibrace na měřené přítoky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6DB48ED6-5494-455F-94CA-00C50E06638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8" y="4176351"/>
            <a:ext cx="3377927" cy="26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9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D1FA8B7-A44E-4A7C-AFCE-77693D79114E}"/>
              </a:ext>
            </a:extLst>
          </p:cNvPr>
          <p:cNvSpPr txBox="1"/>
          <p:nvPr/>
        </p:nvSpPr>
        <p:spPr>
          <a:xfrm>
            <a:off x="2164438" y="99400"/>
            <a:ext cx="48445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Manuální grafická </a:t>
            </a:r>
            <a:r>
              <a:rPr lang="cs-CZ" sz="30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metoda</a:t>
            </a:r>
            <a:endParaRPr lang="cs-CZ" sz="3000" b="1" dirty="0">
              <a:solidFill>
                <a:srgbClr val="00800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988337D-E7BB-4B8D-9739-454A14B2128C}"/>
              </a:ext>
            </a:extLst>
          </p:cNvPr>
          <p:cNvSpPr txBox="1"/>
          <p:nvPr/>
        </p:nvSpPr>
        <p:spPr>
          <a:xfrm>
            <a:off x="467544" y="711860"/>
            <a:ext cx="8064896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/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a)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Zaplnění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(saturace) vydobytých prostor vodou.</a:t>
            </a:r>
            <a:endParaRPr lang="cs-CZ" sz="2200" dirty="0">
              <a:latin typeface="Book Antiqua" charset="0"/>
              <a:ea typeface="Book Antiqua" charset="0"/>
              <a:cs typeface="Book Antiqua" charset="0"/>
            </a:endParaRPr>
          </a:p>
          <a:p>
            <a:pPr marL="457200" indent="-457200" algn="just"/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b)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Predikce zatápění s využitím </a:t>
            </a:r>
            <a:r>
              <a:rPr lang="cs-CZ" sz="2200" dirty="0" err="1">
                <a:latin typeface="Book Antiqua" charset="0"/>
                <a:ea typeface="Book Antiqua" charset="0"/>
                <a:cs typeface="Book Antiqua" charset="0"/>
              </a:rPr>
              <a:t>storativity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(zásobnosti) masívu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(„</a:t>
            </a:r>
            <a:r>
              <a:rPr lang="cs-CZ" sz="2200" dirty="0" err="1">
                <a:latin typeface="Book Antiqua" charset="0"/>
                <a:ea typeface="Book Antiqua" charset="0"/>
                <a:cs typeface="Book Antiqua" charset="0"/>
              </a:rPr>
              <a:t>specific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cs-CZ" sz="2200" dirty="0" err="1" smtClean="0">
                <a:latin typeface="Book Antiqua" charset="0"/>
                <a:ea typeface="Book Antiqua" charset="0"/>
                <a:cs typeface="Book Antiqua" charset="0"/>
              </a:rPr>
              <a:t>yield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“) - reprezentuje volný objem v masívu umožňující saturaci vodou (stařiny vč. komprimace, masív).</a:t>
            </a:r>
            <a:endParaRPr lang="cs-CZ" sz="2200" dirty="0">
              <a:latin typeface="Book Antiqua" charset="0"/>
              <a:ea typeface="Book Antiqua" charset="0"/>
              <a:cs typeface="Book Antiqua" charset="0"/>
            </a:endParaRPr>
          </a:p>
          <a:p>
            <a:pPr marL="457200" indent="-457200" algn="just"/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c)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Korelování  pozorování s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exponenciální až lineární křivkou.</a:t>
            </a:r>
            <a:endParaRPr lang="cs-CZ" sz="2200" dirty="0">
              <a:latin typeface="Book Antiqua" charset="0"/>
              <a:ea typeface="Book Antiqua" charset="0"/>
              <a:cs typeface="Book Antiqua" charset="0"/>
            </a:endParaRPr>
          </a:p>
          <a:p>
            <a:pPr marL="457200" indent="-457200" algn="just"/>
            <a:endParaRPr lang="cs-CZ" sz="2200" dirty="0">
              <a:latin typeface="Book Antiqua" charset="0"/>
              <a:ea typeface="Book Antiqua" charset="0"/>
              <a:cs typeface="Book Antiqua" charset="0"/>
            </a:endParaRPr>
          </a:p>
          <a:p>
            <a:pPr marL="457200" indent="-457200" algn="just"/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Rychlost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nástupu hladiny – funkce dvou faktorů: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200" b="1" dirty="0" smtClean="0">
                <a:latin typeface="Book Antiqua" charset="0"/>
                <a:ea typeface="Book Antiqua" charset="0"/>
                <a:cs typeface="Book Antiqua" charset="0"/>
              </a:rPr>
              <a:t>objem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 a distribuce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volných prostor k zatopení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200" b="1" dirty="0" smtClean="0">
                <a:latin typeface="Book Antiqua" charset="0"/>
                <a:ea typeface="Book Antiqua" charset="0"/>
                <a:cs typeface="Book Antiqua" charset="0"/>
              </a:rPr>
              <a:t>vydatnost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přítoků podzemních vod do vydobytých prostor</a:t>
            </a:r>
          </a:p>
          <a:p>
            <a:pPr algn="just"/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Volné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prostory k zatopení: dobývky (způsob likvidace, konsolidace s časem a hloubkou) + pórovitost horninového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masívu.</a:t>
            </a:r>
            <a:endParaRPr lang="cs-CZ" sz="2200" dirty="0">
              <a:latin typeface="Book Antiqua" charset="0"/>
              <a:ea typeface="Book Antiqua" charset="0"/>
              <a:cs typeface="Book Antiqua" charset="0"/>
            </a:endParaRPr>
          </a:p>
          <a:p>
            <a:pPr algn="just"/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Pórovitost zvýšená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do nadloží 40 – 100 m nad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vydobytou slojí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– proto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je v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jednoduchých podmínkách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dobývání několika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slojí nástupová křivka schodovitá –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reflektuje vertikální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rozdíly v pórovitosti (indukované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).</a:t>
            </a:r>
            <a:endParaRPr lang="cs-CZ" sz="22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4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791692-DC88-4058-86DA-309FE3B1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00" y="177038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Kalibrace modelu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2EC9749-392B-4DB1-B118-A342FED7CA5C}"/>
              </a:ext>
            </a:extLst>
          </p:cNvPr>
          <p:cNvSpPr txBox="1"/>
          <p:nvPr/>
        </p:nvSpPr>
        <p:spPr>
          <a:xfrm>
            <a:off x="781100" y="1196752"/>
            <a:ext cx="7573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>
                <a:latin typeface="Book Antiqua" panose="02040602050305030304" pitchFamily="18" charset="0"/>
              </a:rPr>
              <a:t>Kalibrované přítoky v době odvodňování dolů v aktivní těžbě – </a:t>
            </a:r>
            <a:r>
              <a:rPr lang="cs-CZ" sz="2400" dirty="0" smtClean="0">
                <a:latin typeface="Book Antiqua" panose="02040602050305030304" pitchFamily="18" charset="0"/>
              </a:rPr>
              <a:t>maximum, postupné </a:t>
            </a:r>
            <a:r>
              <a:rPr lang="cs-CZ" sz="2400" dirty="0">
                <a:latin typeface="Book Antiqua" panose="02040602050305030304" pitchFamily="18" charset="0"/>
              </a:rPr>
              <a:t>snižování v průběhu zatápění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27ECB0-9568-3C64-7971-633B7664C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996952"/>
            <a:ext cx="8235158" cy="23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1AA8AC-BBCC-F520-778A-1C7E01604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82063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Model </a:t>
            </a:r>
            <a:r>
              <a:rPr lang="cs-CZ" sz="28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transientní (neustálený) </a:t>
            </a:r>
            <a:r>
              <a:rPr lang="cs-CZ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- úpravy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CEF1EF8-4061-6DD2-FD8A-EB2EFAE58671}"/>
              </a:ext>
            </a:extLst>
          </p:cNvPr>
          <p:cNvSpPr txBox="1"/>
          <p:nvPr/>
        </p:nvSpPr>
        <p:spPr>
          <a:xfrm>
            <a:off x="395536" y="620343"/>
            <a:ext cx="842493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>
                <a:latin typeface="Book Antiqua" panose="02040602050305030304" pitchFamily="18" charset="0"/>
              </a:rPr>
              <a:t>Doplnění parametrů o hodnoty </a:t>
            </a:r>
            <a:r>
              <a:rPr lang="cs-CZ" sz="2100" dirty="0" err="1">
                <a:latin typeface="Book Antiqua" panose="02040602050305030304" pitchFamily="18" charset="0"/>
              </a:rPr>
              <a:t>storativit</a:t>
            </a:r>
            <a:r>
              <a:rPr lang="cs-CZ" sz="2100" dirty="0">
                <a:latin typeface="Book Antiqua" panose="02040602050305030304" pitchFamily="18" charset="0"/>
              </a:rPr>
              <a:t> – pro jednotlivá prostředí (výrub, závalový polštář, </a:t>
            </a:r>
            <a:r>
              <a:rPr lang="cs-CZ" sz="2100" dirty="0" smtClean="0">
                <a:latin typeface="Book Antiqua" panose="02040602050305030304" pitchFamily="18" charset="0"/>
              </a:rPr>
              <a:t>zálomové pásmo, intaktní </a:t>
            </a:r>
            <a:r>
              <a:rPr lang="cs-CZ" sz="2100" dirty="0">
                <a:latin typeface="Book Antiqua" panose="02040602050305030304" pitchFamily="18" charset="0"/>
              </a:rPr>
              <a:t>hornina</a:t>
            </a:r>
            <a:r>
              <a:rPr lang="cs-CZ" sz="2100" dirty="0" smtClean="0">
                <a:latin typeface="Book Antiqua" panose="02040602050305030304" pitchFamily="18" charset="0"/>
              </a:rPr>
              <a:t>). </a:t>
            </a:r>
            <a:endParaRPr lang="cs-CZ" sz="2100" dirty="0">
              <a:latin typeface="Book Antiqua" panose="0204060205030503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>
                <a:latin typeface="Book Antiqua" panose="02040602050305030304" pitchFamily="18" charset="0"/>
              </a:rPr>
              <a:t>Zadání transientního chování okrajových podmínek - předpokládaná rychlost nástupu hladin v </a:t>
            </a:r>
            <a:r>
              <a:rPr lang="cs-CZ" sz="2100" dirty="0" err="1">
                <a:latin typeface="Book Antiqua" panose="02040602050305030304" pitchFamily="18" charset="0"/>
              </a:rPr>
              <a:t>detritové</a:t>
            </a:r>
            <a:r>
              <a:rPr lang="cs-CZ" sz="2100" dirty="0">
                <a:latin typeface="Book Antiqua" panose="02040602050305030304" pitchFamily="18" charset="0"/>
              </a:rPr>
              <a:t> zvodni a v </a:t>
            </a:r>
            <a:r>
              <a:rPr lang="cs-CZ" sz="2100" dirty="0" smtClean="0">
                <a:latin typeface="Book Antiqua" panose="02040602050305030304" pitchFamily="18" charset="0"/>
              </a:rPr>
              <a:t>PDP.</a:t>
            </a:r>
            <a:endParaRPr lang="cs-CZ" sz="2100" dirty="0">
              <a:latin typeface="Book Antiqua" panose="0204060205030503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>
                <a:latin typeface="Book Antiqua" panose="02040602050305030304" pitchFamily="18" charset="0"/>
              </a:rPr>
              <a:t>Pro simulaci přetoku důlních vod v drenážních bázích model doplněn o vrstvu kvartéru s reálnou morfologií terénu z DMT 5. </a:t>
            </a:r>
            <a:r>
              <a:rPr lang="cs-CZ" sz="2100" dirty="0" smtClean="0">
                <a:latin typeface="Book Antiqua" panose="02040602050305030304" pitchFamily="18" charset="0"/>
              </a:rPr>
              <a:t>generace.</a:t>
            </a:r>
            <a:endParaRPr lang="cs-CZ" sz="2100" dirty="0">
              <a:latin typeface="Book Antiqua" panose="02040602050305030304" pitchFamily="18" charset="0"/>
            </a:endParaRP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6258AB4F-657F-21DE-75DE-DC3C7C268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16190"/>
            <a:ext cx="4938227" cy="27587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9998334-B227-76FD-F065-F33772C97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233" y="3106535"/>
            <a:ext cx="3567247" cy="328730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18BE1D5-5655-B710-59D4-DBD1CE6BDFDB}"/>
              </a:ext>
            </a:extLst>
          </p:cNvPr>
          <p:cNvSpPr txBox="1"/>
          <p:nvPr/>
        </p:nvSpPr>
        <p:spPr>
          <a:xfrm>
            <a:off x="5396899" y="6048488"/>
            <a:ext cx="341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Book Antiqua" panose="02040602050305030304" pitchFamily="18" charset="0"/>
              </a:rPr>
              <a:t>Extrapolovaná nástupová křivka </a:t>
            </a:r>
            <a:r>
              <a:rPr lang="cs-CZ" sz="1400" dirty="0" smtClean="0">
                <a:latin typeface="Book Antiqua" panose="02040602050305030304" pitchFamily="18" charset="0"/>
              </a:rPr>
              <a:t>na VJŽ</a:t>
            </a:r>
            <a:endParaRPr lang="cs-CZ" sz="1400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3006CAE-2518-BA7F-5434-38D527A1984D}"/>
              </a:ext>
            </a:extLst>
          </p:cNvPr>
          <p:cNvSpPr txBox="1"/>
          <p:nvPr/>
        </p:nvSpPr>
        <p:spPr>
          <a:xfrm>
            <a:off x="555990" y="6379963"/>
            <a:ext cx="824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Book Antiqua" panose="02040602050305030304" pitchFamily="18" charset="0"/>
              </a:rPr>
              <a:t>2 varianty rychlosti nástupu </a:t>
            </a:r>
            <a:r>
              <a:rPr lang="cs-CZ" sz="2000" dirty="0" err="1">
                <a:latin typeface="Book Antiqua" panose="02040602050305030304" pitchFamily="18" charset="0"/>
              </a:rPr>
              <a:t>detritové</a:t>
            </a:r>
            <a:r>
              <a:rPr lang="cs-CZ" sz="2000" dirty="0">
                <a:latin typeface="Book Antiqua" panose="02040602050305030304" pitchFamily="18" charset="0"/>
              </a:rPr>
              <a:t> zvodně na 175 m n.m. (6 a12 let) </a:t>
            </a:r>
          </a:p>
        </p:txBody>
      </p:sp>
    </p:spTree>
    <p:extLst>
      <p:ext uri="{BB962C8B-B14F-4D97-AF65-F5344CB8AC3E}">
        <p14:creationId xmlns:p14="http://schemas.microsoft.com/office/powerpoint/2010/main" val="167907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C8C101-73DE-857F-E0CF-87890B376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811" y="23176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Výsledky numerického modelu zatápění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6307324-6C23-DADE-5059-2C90BC83F63F}"/>
              </a:ext>
            </a:extLst>
          </p:cNvPr>
          <p:cNvSpPr txBox="1"/>
          <p:nvPr/>
        </p:nvSpPr>
        <p:spPr>
          <a:xfrm>
            <a:off x="655531" y="560678"/>
            <a:ext cx="7920880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panose="02040602050305030304" pitchFamily="18" charset="0"/>
              </a:rPr>
              <a:t>Byly definovány scénáře zahrnující možnost pokračování udržování hladiny důlních vod na VJŽ v PDP na stávající úrovni -483 m n.m., ukončení čerpání v PDP, případně nástup hladiny důlních vod v PDP na  -100 m n.m.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panose="02040602050305030304" pitchFamily="18" charset="0"/>
              </a:rPr>
              <a:t> S ohledem na nejistoty v hydraulických odporech mezi KDP a PDP (komunikace přes pestré vrstvy) byly počítány i scénáře se sníženou komunikací  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0EAE70-5291-1C15-E522-AE5224A39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744860"/>
            <a:ext cx="5167500" cy="299650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FAEC25B-86D0-956D-684A-04D90909E711}"/>
              </a:ext>
            </a:extLst>
          </p:cNvPr>
          <p:cNvSpPr txBox="1"/>
          <p:nvPr/>
        </p:nvSpPr>
        <p:spPr>
          <a:xfrm>
            <a:off x="6300192" y="3744861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>
                <a:latin typeface="Book Antiqua" panose="02040602050305030304" pitchFamily="18" charset="0"/>
              </a:rPr>
              <a:t>Nástupové křivky v </a:t>
            </a:r>
            <a:r>
              <a:rPr lang="cs-CZ" sz="2400" dirty="0" smtClean="0">
                <a:latin typeface="Book Antiqua" panose="02040602050305030304" pitchFamily="18" charset="0"/>
              </a:rPr>
              <a:t>jámách </a:t>
            </a:r>
            <a:r>
              <a:rPr lang="cs-CZ" sz="2400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scénář č. </a:t>
            </a:r>
            <a:r>
              <a:rPr lang="cs-CZ" sz="2400" i="1" dirty="0">
                <a:solidFill>
                  <a:srgbClr val="FF0000"/>
                </a:solidFill>
                <a:latin typeface="Book Antiqua" panose="02040602050305030304" pitchFamily="18" charset="0"/>
              </a:rPr>
              <a:t>3 – ukončení čerpání na VJŽ</a:t>
            </a:r>
          </a:p>
        </p:txBody>
      </p:sp>
    </p:spTree>
    <p:extLst>
      <p:ext uri="{BB962C8B-B14F-4D97-AF65-F5344CB8AC3E}">
        <p14:creationId xmlns:p14="http://schemas.microsoft.com/office/powerpoint/2010/main" val="301320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C8C101-73DE-857F-E0CF-87890B376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436" y="156013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Výsledky numerického modelu zatápění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6307324-6C23-DADE-5059-2C90BC83F63F}"/>
              </a:ext>
            </a:extLst>
          </p:cNvPr>
          <p:cNvSpPr txBox="1"/>
          <p:nvPr/>
        </p:nvSpPr>
        <p:spPr>
          <a:xfrm>
            <a:off x="467545" y="675905"/>
            <a:ext cx="79208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latin typeface="Book Antiqua" panose="02040602050305030304" pitchFamily="18" charset="0"/>
              </a:rPr>
              <a:t>Simulace odpovídá předpokladu postupné saturace horninového masívu dle jeho antropogenního narušení a hydraulické komunikace </a:t>
            </a:r>
            <a:r>
              <a:rPr lang="cs-CZ" sz="2200" dirty="0" smtClean="0">
                <a:latin typeface="Book Antiqua" panose="02040602050305030304" pitchFamily="18" charset="0"/>
              </a:rPr>
              <a:t>přes propojení </a:t>
            </a:r>
            <a:r>
              <a:rPr lang="cs-CZ" sz="2200" dirty="0">
                <a:latin typeface="Book Antiqua" panose="02040602050305030304" pitchFamily="18" charset="0"/>
              </a:rPr>
              <a:t>– </a:t>
            </a:r>
            <a:r>
              <a:rPr lang="cs-CZ" sz="2200" dirty="0" smtClean="0">
                <a:latin typeface="Book Antiqua" panose="02040602050305030304" pitchFamily="18" charset="0"/>
              </a:rPr>
              <a:t>jámy, dlouhá důlní díla </a:t>
            </a:r>
            <a:r>
              <a:rPr lang="cs-CZ" sz="2200" dirty="0">
                <a:latin typeface="Book Antiqua" panose="02040602050305030304" pitchFamily="18" charset="0"/>
              </a:rPr>
              <a:t>– typické prostředí s variabilní saturací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>
                <a:latin typeface="Book Antiqua" panose="02040602050305030304" pitchFamily="18" charset="0"/>
              </a:rPr>
              <a:t> Nástup na kladné nadmořské výšky hladiny důlních vod v řádu 60-100 let, po minimalizaci přítoků z detritu velmi pomalý nástup k drenážním bázím a přestup do mělké zvodně a povrchových vod v karbonských oknech</a:t>
            </a:r>
          </a:p>
        </p:txBody>
      </p:sp>
      <p:pic>
        <p:nvPicPr>
          <p:cNvPr id="8" name="Obrázek 7" descr="Obsah obrázku text, příroda, jeskyně&#10;&#10;Popis byl vytvořen automaticky">
            <a:extLst>
              <a:ext uri="{FF2B5EF4-FFF2-40B4-BE49-F238E27FC236}">
                <a16:creationId xmlns:a16="http://schemas.microsoft.com/office/drawing/2014/main" id="{34F2E835-BA7C-EA79-E35B-AE601B451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30560"/>
            <a:ext cx="4781166" cy="292911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D28C6F9-E720-7266-AA28-63B4512FC781}"/>
              </a:ext>
            </a:extLst>
          </p:cNvPr>
          <p:cNvSpPr txBox="1"/>
          <p:nvPr/>
        </p:nvSpPr>
        <p:spPr>
          <a:xfrm flipH="1">
            <a:off x="5392724" y="3904231"/>
            <a:ext cx="34997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latin typeface="Book Antiqua" panose="02040602050305030304" pitchFamily="18" charset="0"/>
              </a:rPr>
              <a:t>Výsledek za 200 let – hladina důlních vod kopíruje povrch karbonu ( v </a:t>
            </a:r>
            <a:r>
              <a:rPr lang="cs-CZ" sz="2000" dirty="0" smtClean="0">
                <a:latin typeface="Book Antiqua" panose="02040602050305030304" pitchFamily="18" charset="0"/>
              </a:rPr>
              <a:t>nadloží karbonu je nepropustný </a:t>
            </a:r>
            <a:r>
              <a:rPr lang="cs-CZ" sz="2000" dirty="0">
                <a:latin typeface="Book Antiqua" panose="02040602050305030304" pitchFamily="18" charset="0"/>
              </a:rPr>
              <a:t>miocén), přičemž k </a:t>
            </a:r>
            <a:r>
              <a:rPr lang="cs-CZ" sz="2000" dirty="0" smtClean="0">
                <a:latin typeface="Book Antiqua" panose="02040602050305030304" pitchFamily="18" charset="0"/>
              </a:rPr>
              <a:t>výstupu vody dochází </a:t>
            </a:r>
            <a:r>
              <a:rPr lang="cs-CZ" sz="2000" dirty="0">
                <a:latin typeface="Book Antiqua" panose="02040602050305030304" pitchFamily="18" charset="0"/>
              </a:rPr>
              <a:t>preferenční cestou </a:t>
            </a:r>
            <a:r>
              <a:rPr lang="cs-CZ" sz="2000" dirty="0" smtClean="0">
                <a:latin typeface="Book Antiqua" panose="02040602050305030304" pitchFamily="18" charset="0"/>
              </a:rPr>
              <a:t>jámovým </a:t>
            </a:r>
            <a:r>
              <a:rPr lang="cs-CZ" sz="2000" dirty="0">
                <a:latin typeface="Book Antiqua" panose="02040602050305030304" pitchFamily="18" charset="0"/>
              </a:rPr>
              <a:t>stvolem a jeho </a:t>
            </a:r>
            <a:r>
              <a:rPr lang="cs-CZ" sz="2000" dirty="0" smtClean="0">
                <a:latin typeface="Book Antiqua" panose="02040602050305030304" pitchFamily="18" charset="0"/>
              </a:rPr>
              <a:t>okolím.</a:t>
            </a:r>
            <a:endParaRPr lang="cs-CZ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ástup hladiny KDP ře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68" y="548680"/>
            <a:ext cx="9144000" cy="5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6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C8C101-73DE-857F-E0CF-87890B376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97" y="12025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Výsledky numerického modelu zatápění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6307324-6C23-DADE-5059-2C90BC83F63F}"/>
              </a:ext>
            </a:extLst>
          </p:cNvPr>
          <p:cNvSpPr txBox="1"/>
          <p:nvPr/>
        </p:nvSpPr>
        <p:spPr>
          <a:xfrm>
            <a:off x="634417" y="505955"/>
            <a:ext cx="79208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latin typeface="Book Antiqua" panose="02040602050305030304" pitchFamily="18" charset="0"/>
              </a:rPr>
              <a:t>Překrytí </a:t>
            </a:r>
            <a:r>
              <a:rPr lang="cs-CZ" sz="2200" dirty="0" smtClean="0">
                <a:latin typeface="Book Antiqua" panose="02040602050305030304" pitchFamily="18" charset="0"/>
              </a:rPr>
              <a:t>map, </a:t>
            </a:r>
            <a:r>
              <a:rPr lang="cs-CZ" sz="2200" dirty="0">
                <a:latin typeface="Book Antiqua" panose="02040602050305030304" pitchFamily="18" charset="0"/>
              </a:rPr>
              <a:t>lokalizace karbonských oken s oblastmi saturace mělké zóny (výsledek numerického modelu) – určení míst potenciální drenáže důlních </a:t>
            </a:r>
            <a:r>
              <a:rPr lang="cs-CZ" sz="2200" dirty="0" smtClean="0">
                <a:latin typeface="Book Antiqua" panose="02040602050305030304" pitchFamily="18" charset="0"/>
              </a:rPr>
              <a:t>vod. </a:t>
            </a:r>
            <a:endParaRPr lang="cs-CZ" sz="22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>
                <a:latin typeface="Book Antiqua" panose="02040602050305030304" pitchFamily="18" charset="0"/>
              </a:rPr>
              <a:t>Kvantifikovány výtoky důlních vod – drenáž do kvartéru – vysoká nejistota – pro analýzu rizik 10x zvýšeno – výpočet směsi důlních a kvartérních vod a hodnocení ovlivnění mělké </a:t>
            </a:r>
            <a:r>
              <a:rPr lang="cs-CZ" sz="2200" dirty="0" smtClean="0">
                <a:latin typeface="Book Antiqua" panose="02040602050305030304" pitchFamily="18" charset="0"/>
              </a:rPr>
              <a:t>hydrosféry.</a:t>
            </a:r>
            <a:endParaRPr lang="cs-CZ" sz="2200" dirty="0">
              <a:latin typeface="Book Antiqua" panose="0204060205030503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28C6F9-E720-7266-AA28-63B4512FC781}"/>
              </a:ext>
            </a:extLst>
          </p:cNvPr>
          <p:cNvSpPr txBox="1"/>
          <p:nvPr/>
        </p:nvSpPr>
        <p:spPr>
          <a:xfrm flipH="1">
            <a:off x="6548566" y="3271727"/>
            <a:ext cx="22719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Místa drenáže důlních vod a akumulace vody – Scénář </a:t>
            </a:r>
            <a:r>
              <a:rPr lang="cs-CZ" sz="2400" dirty="0" smtClean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cs-CZ" sz="2400" dirty="0" smtClean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(ukončení čerpání na VJŽ, přetok PDP-KDP: 7,75 l/s)</a:t>
            </a:r>
            <a:endParaRPr lang="cs-CZ" sz="2400" dirty="0">
              <a:latin typeface="Book Antiqua" panose="02040602050305030304" pitchFamily="18" charset="0"/>
            </a:endParaRPr>
          </a:p>
        </p:txBody>
      </p:sp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4D67F3FC-E35C-9407-2607-40E072FFF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04" y="3271727"/>
            <a:ext cx="5760720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4"/>
          <p:cNvSpPr/>
          <p:nvPr/>
        </p:nvSpPr>
        <p:spPr>
          <a:xfrm>
            <a:off x="3829649" y="112276"/>
            <a:ext cx="13227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8000"/>
                </a:solidFill>
                <a:latin typeface="Book Antiqua"/>
                <a:cs typeface="Book Antiqua"/>
              </a:rPr>
              <a:t>Závěry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649778"/>
            <a:ext cx="8640960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Hydraulický numerický model zatápění karvinské dílčí pánve </a:t>
            </a:r>
            <a:r>
              <a:rPr lang="cs-CZ" sz="2300" dirty="0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OKR </a:t>
            </a:r>
            <a:r>
              <a:rPr lang="cs-CZ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– výpočetně </a:t>
            </a:r>
            <a:r>
              <a:rPr lang="cs-CZ" sz="2300" dirty="0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náročné. </a:t>
            </a:r>
            <a:endParaRPr lang="cs-CZ" sz="2300" dirty="0">
              <a:latin typeface="Book Antiqua" panose="02040602050305030304" pitchFamily="18" charset="0"/>
              <a:ea typeface="Book Antiqua" charset="0"/>
              <a:cs typeface="Book Antiqua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K výsledkům je nutno přistupovat s vědomím </a:t>
            </a:r>
            <a:r>
              <a:rPr lang="cs-CZ" sz="2300" dirty="0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nejistot </a:t>
            </a:r>
            <a:r>
              <a:rPr lang="cs-CZ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– nutno model kalibrovat po zahájení zatápění </a:t>
            </a:r>
            <a:r>
              <a:rPr lang="cs-CZ" sz="2300" dirty="0">
                <a:solidFill>
                  <a:srgbClr val="FF0000"/>
                </a:solidFill>
                <a:latin typeface="Book Antiqua" panose="02040602050305030304" pitchFamily="18" charset="0"/>
                <a:ea typeface="Book Antiqua" charset="0"/>
                <a:cs typeface="Book Antiqua" charset="0"/>
              </a:rPr>
              <a:t>na nástupovou křivku důlních </a:t>
            </a:r>
            <a:r>
              <a:rPr lang="cs-CZ" sz="2300" dirty="0" smtClean="0">
                <a:solidFill>
                  <a:srgbClr val="FF0000"/>
                </a:solidFill>
                <a:latin typeface="Book Antiqua" panose="02040602050305030304" pitchFamily="18" charset="0"/>
                <a:ea typeface="Book Antiqua" charset="0"/>
                <a:cs typeface="Book Antiqua" charset="0"/>
              </a:rPr>
              <a:t>vod</a:t>
            </a:r>
            <a:r>
              <a:rPr lang="cs-CZ" sz="2300" dirty="0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.</a:t>
            </a:r>
            <a:endParaRPr lang="cs-CZ" sz="2300" dirty="0">
              <a:latin typeface="Book Antiqua" panose="02040602050305030304" pitchFamily="18" charset="0"/>
              <a:ea typeface="Book Antiqua" charset="0"/>
              <a:cs typeface="Book Antiqua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300" dirty="0" smtClean="0">
                <a:solidFill>
                  <a:srgbClr val="FF0000"/>
                </a:solidFill>
                <a:latin typeface="Book Antiqua" panose="02040602050305030304" pitchFamily="18" charset="0"/>
                <a:ea typeface="Book Antiqua" charset="0"/>
                <a:cs typeface="Book Antiqua" charset="0"/>
              </a:rPr>
              <a:t>Velmi </a:t>
            </a:r>
            <a:r>
              <a:rPr lang="cs-CZ" sz="2300" dirty="0">
                <a:solidFill>
                  <a:srgbClr val="FF0000"/>
                </a:solidFill>
                <a:latin typeface="Book Antiqua" panose="02040602050305030304" pitchFamily="18" charset="0"/>
                <a:ea typeface="Book Antiqua" charset="0"/>
                <a:cs typeface="Book Antiqua" charset="0"/>
              </a:rPr>
              <a:t>důležité monitorovat nástup hladin v </a:t>
            </a:r>
            <a:r>
              <a:rPr lang="cs-CZ" sz="2300" dirty="0" smtClean="0">
                <a:solidFill>
                  <a:srgbClr val="FF0000"/>
                </a:solidFill>
                <a:latin typeface="Book Antiqua" panose="02040602050305030304" pitchFamily="18" charset="0"/>
                <a:ea typeface="Book Antiqua" charset="0"/>
                <a:cs typeface="Book Antiqua" charset="0"/>
              </a:rPr>
              <a:t>jamách. </a:t>
            </a:r>
            <a:endParaRPr lang="cs-CZ" sz="2300" dirty="0">
              <a:solidFill>
                <a:srgbClr val="FF0000"/>
              </a:solidFill>
              <a:latin typeface="Book Antiqua" panose="02040602050305030304" pitchFamily="18" charset="0"/>
              <a:ea typeface="Book Antiqua" charset="0"/>
              <a:cs typeface="Book Antiqua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Koncept proudění s variabilní saturací odpovídá pozorování – problém nastavení </a:t>
            </a:r>
            <a:r>
              <a:rPr lang="cs-CZ" sz="2300" dirty="0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preferenčních </a:t>
            </a:r>
            <a:r>
              <a:rPr lang="cs-CZ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cest – komunikace dílčích </a:t>
            </a:r>
            <a:r>
              <a:rPr lang="cs-CZ" sz="2300" dirty="0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dolů.</a:t>
            </a:r>
            <a:endParaRPr lang="en-US" sz="2300" dirty="0">
              <a:latin typeface="Book Antiqua" panose="02040602050305030304" pitchFamily="18" charset="0"/>
              <a:ea typeface="Book Antiqua" charset="0"/>
              <a:cs typeface="Book Antiqua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K</a:t>
            </a:r>
            <a:r>
              <a:rPr lang="cs-CZ" sz="2300" dirty="0" err="1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líčový</a:t>
            </a:r>
            <a:r>
              <a:rPr lang="cs-CZ" sz="2300" dirty="0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 je význam </a:t>
            </a:r>
            <a:r>
              <a:rPr lang="cs-CZ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antropogenních změn hydraulické vodivosti a pórovitosti horninového </a:t>
            </a:r>
            <a:r>
              <a:rPr lang="cs-CZ" sz="2300" dirty="0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masívu.</a:t>
            </a:r>
            <a:endParaRPr lang="en-US" sz="2300" dirty="0">
              <a:latin typeface="Book Antiqua" panose="02040602050305030304" pitchFamily="18" charset="0"/>
              <a:ea typeface="Book Antiqua" charset="0"/>
              <a:cs typeface="Book Antiqua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Různé rychlosti zatápění jednotlivých </a:t>
            </a:r>
            <a:r>
              <a:rPr lang="cs-CZ" sz="2300" dirty="0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dolů.</a:t>
            </a:r>
            <a:endParaRPr lang="cs-CZ" sz="2300" dirty="0">
              <a:latin typeface="Book Antiqua" panose="02040602050305030304" pitchFamily="18" charset="0"/>
              <a:ea typeface="Book Antiqua" charset="0"/>
              <a:cs typeface="Book Antiqua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Možnost výpočtu </a:t>
            </a:r>
            <a:r>
              <a:rPr lang="cs-CZ" sz="2300" dirty="0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různých scénářů </a:t>
            </a:r>
            <a:r>
              <a:rPr lang="cs-CZ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– nástup hladiny podzemních vod v </a:t>
            </a:r>
            <a:r>
              <a:rPr lang="cs-CZ" sz="2300" dirty="0" err="1">
                <a:latin typeface="Book Antiqua" panose="02040602050305030304" pitchFamily="18" charset="0"/>
                <a:ea typeface="Book Antiqua" charset="0"/>
                <a:cs typeface="Book Antiqua" charset="0"/>
              </a:rPr>
              <a:t>detritové</a:t>
            </a:r>
            <a:r>
              <a:rPr lang="cs-CZ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 </a:t>
            </a:r>
            <a:r>
              <a:rPr lang="cs-CZ" sz="2300" dirty="0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zvodni </a:t>
            </a:r>
            <a:r>
              <a:rPr lang="cs-CZ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a ukončení čerpání v </a:t>
            </a:r>
            <a:r>
              <a:rPr lang="cs-CZ" sz="2300" dirty="0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PDP.</a:t>
            </a:r>
            <a:endParaRPr lang="cs-CZ" sz="2300" dirty="0">
              <a:latin typeface="Book Antiqua" panose="02040602050305030304" pitchFamily="18" charset="0"/>
              <a:ea typeface="Book Antiqua" charset="0"/>
              <a:cs typeface="Book Antiqua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300" dirty="0">
                <a:latin typeface="Book Antiqua" panose="02040602050305030304" pitchFamily="18" charset="0"/>
                <a:ea typeface="Book Antiqua" charset="0"/>
                <a:cs typeface="Book Antiqua" charset="0"/>
              </a:rPr>
              <a:t> S výsledky nutno pracovat pravděpodobnostním </a:t>
            </a:r>
            <a:r>
              <a:rPr lang="cs-CZ" sz="2300" dirty="0" smtClean="0">
                <a:latin typeface="Book Antiqua" panose="02040602050305030304" pitchFamily="18" charset="0"/>
                <a:ea typeface="Book Antiqua" charset="0"/>
                <a:cs typeface="Book Antiqua" charset="0"/>
              </a:rPr>
              <a:t>přístupem</a:t>
            </a:r>
            <a:r>
              <a:rPr lang="cs-CZ" sz="2000" dirty="0">
                <a:latin typeface="Book Antiqua" charset="0"/>
                <a:ea typeface="Book Antiqua" charset="0"/>
                <a:cs typeface="Book Antiqua" charset="0"/>
              </a:rPr>
              <a:t>.</a:t>
            </a:r>
            <a:endParaRPr lang="en-US" sz="2300" dirty="0">
              <a:latin typeface="Book Antiqua" panose="02040602050305030304" pitchFamily="18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r dolu3_ore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4683"/>
            <a:ext cx="4824536" cy="572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966953"/>
            <a:ext cx="3520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8000"/>
                </a:solidFill>
                <a:latin typeface="Book Antiqua" charset="0"/>
                <a:ea typeface="Book Antiqua" charset="0"/>
                <a:cs typeface="Book Antiqua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884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D1FA8B7-A44E-4A7C-AFCE-77693D79114E}"/>
              </a:ext>
            </a:extLst>
          </p:cNvPr>
          <p:cNvSpPr txBox="1"/>
          <p:nvPr/>
        </p:nvSpPr>
        <p:spPr>
          <a:xfrm>
            <a:off x="2164438" y="99400"/>
            <a:ext cx="48445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Manuální grafická </a:t>
            </a:r>
            <a:r>
              <a:rPr lang="cs-CZ" sz="30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metoda</a:t>
            </a:r>
            <a:endParaRPr lang="cs-CZ" sz="3000" b="1" dirty="0">
              <a:solidFill>
                <a:srgbClr val="008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Obrázek 4" descr="IMG_0014_NEW_3-37.jpg">
            <a:extLst>
              <a:ext uri="{FF2B5EF4-FFF2-40B4-BE49-F238E27FC236}">
                <a16:creationId xmlns:a16="http://schemas.microsoft.com/office/drawing/2014/main" id="{4391DF54-D80A-45D0-AF6B-32650DD44A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280" y="836712"/>
            <a:ext cx="8208912" cy="56886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8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D1FA8B7-A44E-4A7C-AFCE-77693D79114E}"/>
              </a:ext>
            </a:extLst>
          </p:cNvPr>
          <p:cNvSpPr txBox="1"/>
          <p:nvPr/>
        </p:nvSpPr>
        <p:spPr>
          <a:xfrm>
            <a:off x="2051720" y="116632"/>
            <a:ext cx="48445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>
                <a:solidFill>
                  <a:srgbClr val="008000"/>
                </a:solidFill>
                <a:latin typeface="Book Antiqua" panose="02040602050305030304" pitchFamily="18" charset="0"/>
              </a:rPr>
              <a:t>Manuální grafická </a:t>
            </a:r>
            <a:r>
              <a:rPr lang="cs-CZ" sz="30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metoda</a:t>
            </a:r>
            <a:endParaRPr lang="cs-CZ" sz="3000" b="1" dirty="0">
              <a:solidFill>
                <a:srgbClr val="00800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988337D-E7BB-4B8D-9739-454A14B2128C}"/>
              </a:ext>
            </a:extLst>
          </p:cNvPr>
          <p:cNvSpPr txBox="1"/>
          <p:nvPr/>
        </p:nvSpPr>
        <p:spPr>
          <a:xfrm>
            <a:off x="611560" y="908720"/>
            <a:ext cx="792088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600"/>
              </a:spcAft>
            </a:pPr>
            <a:r>
              <a:rPr lang="cs-CZ" sz="2400" u="sng" dirty="0" smtClean="0">
                <a:latin typeface="Book Antiqua" charset="0"/>
                <a:ea typeface="Book Antiqua" charset="0"/>
                <a:cs typeface="Book Antiqua" charset="0"/>
              </a:rPr>
              <a:t>Dvě </a:t>
            </a:r>
            <a:r>
              <a:rPr lang="cs-CZ" sz="2400" u="sng" dirty="0">
                <a:latin typeface="Book Antiqua" charset="0"/>
                <a:ea typeface="Book Antiqua" charset="0"/>
                <a:cs typeface="Book Antiqua" charset="0"/>
              </a:rPr>
              <a:t>kategorie přítoků podzemních vod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cs-CZ" sz="2400" b="1" dirty="0" smtClean="0">
                <a:latin typeface="Book Antiqua" charset="0"/>
                <a:ea typeface="Book Antiqua" charset="0"/>
                <a:cs typeface="Book Antiqua" charset="0"/>
              </a:rPr>
              <a:t>Hladinově </a:t>
            </a:r>
            <a:r>
              <a:rPr lang="cs-CZ" sz="2400" b="1" dirty="0">
                <a:latin typeface="Book Antiqua" charset="0"/>
                <a:ea typeface="Book Antiqua" charset="0"/>
                <a:cs typeface="Book Antiqua" charset="0"/>
              </a:rPr>
              <a:t>závislé přítoky: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 z přilehlých kolektorů. Velikost přítoku závisí na rozdílu hladin v dole a v přilehlém kolektoru (např. detrit) a hydraulickém odporu na hranici. </a:t>
            </a:r>
            <a:r>
              <a:rPr lang="cs-CZ" sz="2400" b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Snižuje se v čase.</a:t>
            </a:r>
          </a:p>
          <a:p>
            <a:pPr algn="just">
              <a:spcAft>
                <a:spcPts val="600"/>
              </a:spcAft>
            </a:pPr>
            <a:r>
              <a:rPr lang="cs-CZ" sz="2400" b="1" dirty="0" smtClean="0">
                <a:latin typeface="Book Antiqua" charset="0"/>
              </a:rPr>
              <a:t>Hladinově </a:t>
            </a:r>
            <a:r>
              <a:rPr lang="cs-CZ" sz="2400" b="1" dirty="0">
                <a:latin typeface="Book Antiqua" charset="0"/>
              </a:rPr>
              <a:t>nezávislé přítoky: </a:t>
            </a:r>
            <a:r>
              <a:rPr lang="cs-CZ" sz="2400" dirty="0">
                <a:latin typeface="Book Antiqua" charset="0"/>
              </a:rPr>
              <a:t>ze vzdáleného zdroje – např. infiltrace z nadložního kolektoru, z vodních recipientů. Nástupová křivka </a:t>
            </a:r>
            <a:r>
              <a:rPr lang="cs-CZ" sz="2400" dirty="0" smtClean="0">
                <a:latin typeface="Book Antiqua" charset="0"/>
              </a:rPr>
              <a:t>lineární.</a:t>
            </a:r>
            <a:endParaRPr lang="cs-CZ" sz="2400" dirty="0">
              <a:latin typeface="Book Antiqua" charset="0"/>
            </a:endParaRPr>
          </a:p>
        </p:txBody>
      </p:sp>
      <p:pic>
        <p:nvPicPr>
          <p:cNvPr id="6" name="obrázek 8" descr="křivky hladzávislé a nezávislé_CZ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109596"/>
            <a:ext cx="3888432" cy="219270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39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D1FA8B7-A44E-4A7C-AFCE-77693D79114E}"/>
              </a:ext>
            </a:extLst>
          </p:cNvPr>
          <p:cNvSpPr txBox="1"/>
          <p:nvPr/>
        </p:nvSpPr>
        <p:spPr>
          <a:xfrm>
            <a:off x="1014265" y="11457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err="1" smtClean="0">
                <a:solidFill>
                  <a:srgbClr val="008000"/>
                </a:solidFill>
                <a:latin typeface="Book Antiqua" panose="02040602050305030304" pitchFamily="18" charset="0"/>
              </a:rPr>
              <a:t>Semidistribuované</a:t>
            </a:r>
            <a:r>
              <a:rPr lang="cs-CZ" sz="30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 modelování - koncept vodního reservoáru („</a:t>
            </a:r>
            <a:r>
              <a:rPr lang="cs-CZ" sz="3000" b="1" dirty="0" err="1" smtClean="0">
                <a:solidFill>
                  <a:srgbClr val="008000"/>
                </a:solidFill>
                <a:latin typeface="Book Antiqua" panose="02040602050305030304" pitchFamily="18" charset="0"/>
              </a:rPr>
              <a:t>ponds</a:t>
            </a:r>
            <a:r>
              <a:rPr lang="cs-CZ" sz="30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“), box modely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988337D-E7BB-4B8D-9739-454A14B2128C}"/>
              </a:ext>
            </a:extLst>
          </p:cNvPr>
          <p:cNvSpPr txBox="1"/>
          <p:nvPr/>
        </p:nvSpPr>
        <p:spPr>
          <a:xfrm>
            <a:off x="609328" y="1027120"/>
            <a:ext cx="792088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V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průběhu dobývání 3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- 4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řádové rozdíly v propustnosti mezi intaktní horninou a oblastí v okolí (nadloží) vydobyté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sloje.</a:t>
            </a:r>
            <a:endParaRPr lang="cs-CZ" sz="2200" dirty="0">
              <a:latin typeface="Book Antiqua" charset="0"/>
              <a:ea typeface="Book Antiqua" charset="0"/>
              <a:cs typeface="Book Antiqua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V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průběhu zatápění tok v otevřených prostorách mimo rámec Darcyho zákona – až 7 řádů zvýšení – turbulentní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proudění.</a:t>
            </a:r>
            <a:endParaRPr lang="cs-CZ" sz="2200" dirty="0">
              <a:latin typeface="Book Antiqua" charset="0"/>
              <a:ea typeface="Book Antiqua" charset="0"/>
              <a:cs typeface="Book Antiqua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Definice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„</a:t>
            </a:r>
            <a:r>
              <a:rPr lang="cs-CZ" sz="2200" dirty="0" err="1">
                <a:latin typeface="Book Antiqua" charset="0"/>
                <a:ea typeface="Book Antiqua" charset="0"/>
                <a:cs typeface="Book Antiqua" charset="0"/>
              </a:rPr>
              <a:t>ponds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“ resp. mine </a:t>
            </a:r>
            <a:r>
              <a:rPr lang="cs-CZ" sz="2200" dirty="0" err="1">
                <a:latin typeface="Book Antiqua" charset="0"/>
                <a:ea typeface="Book Antiqua" charset="0"/>
                <a:cs typeface="Book Antiqua" charset="0"/>
              </a:rPr>
              <a:t>pools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 (USA) – důlní díla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propojená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– předpoklad stejné hladiny v rámci pánve (dobývacího prostoru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Na určitých úrovních dojde k přetoku mezi „</a:t>
            </a:r>
            <a:r>
              <a:rPr lang="cs-CZ" sz="2200" dirty="0" err="1">
                <a:latin typeface="Book Antiqua" charset="0"/>
                <a:ea typeface="Book Antiqua" charset="0"/>
                <a:cs typeface="Book Antiqua" charset="0"/>
              </a:rPr>
              <a:t>ponds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“.</a:t>
            </a:r>
            <a:endParaRPr lang="cs-CZ" sz="2200" dirty="0">
              <a:latin typeface="Book Antiqua" charset="0"/>
              <a:ea typeface="Book Antiqua" charset="0"/>
              <a:cs typeface="Book Antiqua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Typické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přetokové struktury: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dlouhá důlní díla,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přiblížení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stařin porubů (těsné celíky),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nelikvidované vrty, jámy atd.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Předpoklad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nezávislého zatápění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pánví,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dokud hladina nedosáhne přetokové úrovně, přetok až do minimalizace rozdílů 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hladin.</a:t>
            </a:r>
            <a:endParaRPr lang="cs-CZ" sz="2200" dirty="0">
              <a:latin typeface="Book Antiqua" charset="0"/>
              <a:ea typeface="Book Antiqua" charset="0"/>
              <a:cs typeface="Book Antiqua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Propojení </a:t>
            </a:r>
            <a:r>
              <a:rPr lang="cs-CZ" sz="2200" dirty="0">
                <a:latin typeface="Book Antiqua" charset="0"/>
                <a:ea typeface="Book Antiqua" charset="0"/>
                <a:cs typeface="Book Antiqua" charset="0"/>
              </a:rPr>
              <a:t>– hydraulická vodivost může být snížená (hráze</a:t>
            </a:r>
            <a:r>
              <a:rPr lang="cs-CZ" sz="2200" dirty="0" smtClean="0">
                <a:latin typeface="Book Antiqua" charset="0"/>
                <a:ea typeface="Book Antiqua" charset="0"/>
                <a:cs typeface="Book Antiqua" charset="0"/>
              </a:rPr>
              <a:t>)</a:t>
            </a:r>
            <a:r>
              <a:rPr lang="cs-CZ" dirty="0">
                <a:latin typeface="Book Antiqua" charset="0"/>
                <a:ea typeface="Book Antiqua" charset="0"/>
                <a:cs typeface="Book Antiqua" charset="0"/>
              </a:rPr>
              <a:t>.</a:t>
            </a:r>
            <a:endParaRPr lang="cs-CZ" sz="22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97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D1FA8B7-A44E-4A7C-AFCE-77693D79114E}"/>
              </a:ext>
            </a:extLst>
          </p:cNvPr>
          <p:cNvSpPr txBox="1"/>
          <p:nvPr/>
        </p:nvSpPr>
        <p:spPr>
          <a:xfrm>
            <a:off x="956926" y="16559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err="1" smtClean="0">
                <a:solidFill>
                  <a:srgbClr val="008000"/>
                </a:solidFill>
                <a:latin typeface="Book Antiqua" panose="02040602050305030304" pitchFamily="18" charset="0"/>
              </a:rPr>
              <a:t>Semidistribuované</a:t>
            </a:r>
            <a:r>
              <a:rPr lang="cs-CZ" sz="30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 modelování - koncept vodního reservoáru („</a:t>
            </a:r>
            <a:r>
              <a:rPr lang="cs-CZ" sz="3000" b="1" dirty="0" err="1" smtClean="0">
                <a:solidFill>
                  <a:srgbClr val="008000"/>
                </a:solidFill>
                <a:latin typeface="Book Antiqua" panose="02040602050305030304" pitchFamily="18" charset="0"/>
              </a:rPr>
              <a:t>ponds</a:t>
            </a:r>
            <a:r>
              <a:rPr lang="cs-CZ" sz="30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“), box modely</a:t>
            </a:r>
          </a:p>
        </p:txBody>
      </p:sp>
      <p:pic>
        <p:nvPicPr>
          <p:cNvPr id="8" name="obrázek 7" descr="bazény_CZ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263" y="1772816"/>
            <a:ext cx="7590183" cy="427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Ostrava-dobývací prostory6">
            <a:extLst>
              <a:ext uri="{FF2B5EF4-FFF2-40B4-BE49-F238E27FC236}">
                <a16:creationId xmlns:a16="http://schemas.microsoft.com/office/drawing/2014/main" id="{F07F6E05-CB99-4D9C-8461-B7F789C7B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4265" y="1204303"/>
            <a:ext cx="7380312" cy="558776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026" name="Picture 2" descr="D:\Tatka\PRACOVNI\0_PRACOVNI PC TATKA\Ostatni\konference, kurzy\Ekomonitor 2011_Tezba a jeji dopady III\model ob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65" y="1186382"/>
            <a:ext cx="7446167" cy="562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Tatka\PRACOVNI\0_PRACOVNI PC TATKA\Ostatni\konference, kurzy\Ekomonitor 2011_Tezba a jeji dopady III\model obr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64" y="1186382"/>
            <a:ext cx="7446167" cy="558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3" y="1556792"/>
            <a:ext cx="856895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Standardní 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hydraulické modely proudění podzemních vod (MODFLOW)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Modely 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s duální pórovitostí (FEFLOW)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„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Pipe network </a:t>
            </a:r>
            <a:r>
              <a:rPr lang="cs-CZ" sz="2400" dirty="0" err="1">
                <a:latin typeface="Book Antiqua" charset="0"/>
                <a:ea typeface="Book Antiqua" charset="0"/>
                <a:cs typeface="Book Antiqua" charset="0"/>
              </a:rPr>
              <a:t>models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“ </a:t>
            </a:r>
            <a:endParaRPr lang="cs-CZ" sz="2400" dirty="0" smtClean="0">
              <a:latin typeface="Book Antiqua" charset="0"/>
              <a:ea typeface="Book Antiqua" charset="0"/>
              <a:cs typeface="Book Antiqua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3 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D model kontinua (průlinové proudění) reprezentující horninový masív a dobývky (s variabilní saturací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3 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D „</a:t>
            </a:r>
            <a:r>
              <a:rPr lang="cs-CZ" sz="2400" dirty="0" err="1">
                <a:latin typeface="Book Antiqua" charset="0"/>
                <a:ea typeface="Book Antiqua" charset="0"/>
                <a:cs typeface="Book Antiqua" charset="0"/>
              </a:rPr>
              <a:t>pipe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 network“ model reprezentující hlavní důlní díla, případně otevřené prostory (bez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zakládky)</a:t>
            </a:r>
          </a:p>
          <a:p>
            <a:pPr lvl="4">
              <a:spcBef>
                <a:spcPts val="1200"/>
              </a:spcBef>
              <a:spcAft>
                <a:spcPts val="600"/>
              </a:spcAft>
            </a:pPr>
            <a:r>
              <a:rPr lang="cs-CZ" sz="2400" b="1" dirty="0" smtClean="0">
                <a:latin typeface="Book Antiqua" charset="0"/>
                <a:ea typeface="Book Antiqua" charset="0"/>
                <a:cs typeface="Book Antiqua" charset="0"/>
              </a:rPr>
              <a:t>Řídící rovnice – fyzika</a:t>
            </a:r>
          </a:p>
          <a:p>
            <a:pPr algn="just"/>
            <a:r>
              <a:rPr lang="cs-CZ" sz="2400" b="1" dirty="0">
                <a:solidFill>
                  <a:srgbClr val="008000"/>
                </a:solidFill>
                <a:latin typeface="Book Antiqua" panose="02040602050305030304" pitchFamily="18" charset="0"/>
              </a:rPr>
              <a:t>Narušený horninový masív = </a:t>
            </a:r>
            <a:r>
              <a:rPr lang="cs-CZ" sz="2400" dirty="0">
                <a:latin typeface="Book Antiqua" panose="02040602050305030304" pitchFamily="18" charset="0"/>
              </a:rPr>
              <a:t>preferenční cesty, složitě odhadnutelné hydraulické parametry, turbulentní proudění, důležitá vertikální komponenta 3D </a:t>
            </a:r>
            <a:r>
              <a:rPr lang="cs-CZ" sz="2400" dirty="0" smtClean="0">
                <a:latin typeface="Book Antiqua" panose="02040602050305030304" pitchFamily="18" charset="0"/>
              </a:rPr>
              <a:t>proudění</a:t>
            </a:r>
            <a:r>
              <a:rPr lang="cs-CZ" sz="2400" dirty="0"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7543" y="5157192"/>
            <a:ext cx="8480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cs-CZ" sz="2400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8D1FA8B7-A44E-4A7C-AFCE-77693D79114E}"/>
              </a:ext>
            </a:extLst>
          </p:cNvPr>
          <p:cNvSpPr txBox="1"/>
          <p:nvPr/>
        </p:nvSpPr>
        <p:spPr>
          <a:xfrm>
            <a:off x="653974" y="116632"/>
            <a:ext cx="81075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Distribuované modelování založené na </a:t>
            </a:r>
            <a:r>
              <a:rPr lang="cs-CZ" sz="3000" b="1" dirty="0" err="1" smtClean="0">
                <a:solidFill>
                  <a:srgbClr val="008000"/>
                </a:solidFill>
                <a:latin typeface="Book Antiqua" panose="02040602050305030304" pitchFamily="18" charset="0"/>
              </a:rPr>
              <a:t>fyzi-kálních</a:t>
            </a:r>
            <a:r>
              <a:rPr lang="cs-CZ" sz="30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 zákonech popsaných matematickými rovnicemi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991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332656"/>
            <a:ext cx="82809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 smtClean="0">
                <a:latin typeface="Book Antiqua" charset="0"/>
                <a:ea typeface="Book Antiqua" charset="0"/>
                <a:cs typeface="Book Antiqua" charset="0"/>
              </a:rPr>
              <a:t>Počáteční </a:t>
            </a:r>
            <a:r>
              <a:rPr lang="cs-CZ" sz="2400" b="1" dirty="0">
                <a:latin typeface="Book Antiqua" charset="0"/>
                <a:ea typeface="Book Antiqua" charset="0"/>
                <a:cs typeface="Book Antiqua" charset="0"/>
              </a:rPr>
              <a:t>podmínky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Intenzita odvodňování před zahájením zatápění – horní hranice hladinově závislých přítoků.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Problém postupného vypínání odvodňování na jednotlivých dolech – rozdílné hladiny v počátku zatápění.</a:t>
            </a:r>
          </a:p>
          <a:p>
            <a:pPr algn="just"/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 algn="just"/>
            <a:r>
              <a:rPr lang="cs-CZ" sz="2400" b="1" dirty="0">
                <a:latin typeface="Book Antiqua" charset="0"/>
                <a:ea typeface="Book Antiqua" charset="0"/>
                <a:cs typeface="Book Antiqua" charset="0"/>
              </a:rPr>
              <a:t>Finální podmínky - predikce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Ustálená 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hladina podzemních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vod (je 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určena pozicí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          a 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výškovou úrovní drenážních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bází).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Výtoky 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důlních vod do povrchových a mělkých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podzemních.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 algn="just"/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 algn="just"/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Typická místa soustředěných výtoků – staré jámy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                  s 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přetokem, štoly, nelikvidované 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vrty.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  <a:p>
            <a:pPr algn="just"/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Distribuované </a:t>
            </a:r>
            <a:r>
              <a:rPr lang="cs-CZ" sz="2400" dirty="0">
                <a:latin typeface="Book Antiqua" charset="0"/>
                <a:ea typeface="Book Antiqua" charset="0"/>
                <a:cs typeface="Book Antiqua" charset="0"/>
              </a:rPr>
              <a:t>přetoky do mělké hydrosféry (v OKR karbonská okna</a:t>
            </a:r>
            <a:r>
              <a:rPr lang="cs-CZ" sz="2400" dirty="0" smtClean="0">
                <a:latin typeface="Book Antiqua" charset="0"/>
                <a:ea typeface="Book Antiqua" charset="0"/>
                <a:cs typeface="Book Antiqua" charset="0"/>
              </a:rPr>
              <a:t>).</a:t>
            </a:r>
            <a:endParaRPr lang="cs-CZ" sz="24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B2E21A6E-7D3C-4DF4-BB38-3D7725036CC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4099"/>
            <a:ext cx="8712968" cy="618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0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iv sady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</Template>
  <TotalTime>4678</TotalTime>
  <Words>2020</Words>
  <Application>Microsoft Office PowerPoint</Application>
  <PresentationFormat>Předvádění na obrazovce (4:3)</PresentationFormat>
  <Paragraphs>234</Paragraphs>
  <Slides>37</Slides>
  <Notes>2</Notes>
  <HiddenSlides>0</HiddenSlides>
  <MMClips>2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6" baseType="lpstr">
      <vt:lpstr>Arial</vt:lpstr>
      <vt:lpstr>Arial Narrow</vt:lpstr>
      <vt:lpstr>Book Antiqua</vt:lpstr>
      <vt:lpstr>Bookman Old Style</vt:lpstr>
      <vt:lpstr>Calibri</vt:lpstr>
      <vt:lpstr>Cambria</vt:lpstr>
      <vt:lpstr>Times New Roman</vt:lpstr>
      <vt:lpstr>Wingdings</vt:lpstr>
      <vt:lpstr>prezentace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</dc:creator>
  <cp:lastModifiedBy>Malucha Pavel Ing., Ph.D.</cp:lastModifiedBy>
  <cp:revision>385</cp:revision>
  <cp:lastPrinted>2022-09-06T11:43:40Z</cp:lastPrinted>
  <dcterms:created xsi:type="dcterms:W3CDTF">2012-11-21T07:57:57Z</dcterms:created>
  <dcterms:modified xsi:type="dcterms:W3CDTF">2022-09-07T10:05:28Z</dcterms:modified>
</cp:coreProperties>
</file>